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7" r:id="rId1"/>
    <p:sldMasterId id="2147484359" r:id="rId2"/>
  </p:sldMasterIdLst>
  <p:notesMasterIdLst>
    <p:notesMasterId r:id="rId6"/>
  </p:notesMasterIdLst>
  <p:handoutMasterIdLst>
    <p:handoutMasterId r:id="rId7"/>
  </p:handoutMasterIdLst>
  <p:sldIdLst>
    <p:sldId id="282" r:id="rId3"/>
    <p:sldId id="283" r:id="rId4"/>
    <p:sldId id="285" r:id="rId5"/>
  </p:sldIdLst>
  <p:sldSz cx="9144000" cy="6858000" type="screen4x3"/>
  <p:notesSz cx="6797675" cy="9926638"/>
  <p:custDataLst>
    <p:tags r:id="rId8"/>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36">
          <p15:clr>
            <a:srgbClr val="A4A3A4"/>
          </p15:clr>
        </p15:guide>
        <p15:guide id="3" orient="horz" pos="799">
          <p15:clr>
            <a:srgbClr val="A4A3A4"/>
          </p15:clr>
        </p15:guide>
        <p15:guide id="4" orient="horz" pos="3339">
          <p15:clr>
            <a:srgbClr val="A4A3A4"/>
          </p15:clr>
        </p15:guide>
        <p15:guide id="5" orient="horz" pos="1185">
          <p15:clr>
            <a:srgbClr val="A4A3A4"/>
          </p15:clr>
        </p15:guide>
        <p15:guide id="6" pos="2880">
          <p15:clr>
            <a:srgbClr val="A4A3A4"/>
          </p15:clr>
        </p15:guide>
        <p15:guide id="7" pos="5647">
          <p15:clr>
            <a:srgbClr val="A4A3A4"/>
          </p15:clr>
        </p15:guide>
        <p15:guide id="8" pos="181">
          <p15:clr>
            <a:srgbClr val="A4A3A4"/>
          </p15:clr>
        </p15:guide>
        <p15:guide id="9" pos="226">
          <p15:clr>
            <a:srgbClr val="A4A3A4"/>
          </p15:clr>
        </p15:guide>
        <p15:guide id="10" pos="1859">
          <p15:clr>
            <a:srgbClr val="A4A3A4"/>
          </p15:clr>
        </p15:guide>
        <p15:guide id="11" pos="5534">
          <p15:clr>
            <a:srgbClr val="A4A3A4"/>
          </p15:clr>
        </p15:guide>
        <p15:guide id="12" pos="3901">
          <p15:clr>
            <a:srgbClr val="A4A3A4"/>
          </p15:clr>
        </p15:guide>
      </p15:sldGuideLst>
    </p:ext>
    <p:ext uri="{2D200454-40CA-4A62-9FC3-DE9A4176ACB9}">
      <p15:notesGuideLst xmlns:p15="http://schemas.microsoft.com/office/powerpoint/2012/main">
        <p15:guide id="1" orient="horz" pos="3126">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Finn" initials="EF" lastIdx="4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813"/>
    <a:srgbClr val="FBDBCC"/>
    <a:srgbClr val="F4C8D6"/>
    <a:srgbClr val="FAE7ED"/>
    <a:srgbClr val="F4CCD8"/>
    <a:srgbClr val="E8E8E8"/>
    <a:srgbClr val="99CCFF"/>
    <a:srgbClr val="FFFFFF"/>
    <a:srgbClr val="005CA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8967" autoAdjust="0"/>
  </p:normalViewPr>
  <p:slideViewPr>
    <p:cSldViewPr snapToObjects="1" showGuides="1">
      <p:cViewPr varScale="1">
        <p:scale>
          <a:sx n="114" d="100"/>
          <a:sy n="114" d="100"/>
        </p:scale>
        <p:origin x="1560" y="114"/>
      </p:cViewPr>
      <p:guideLst>
        <p:guide orient="horz" pos="2160"/>
        <p:guide orient="horz" pos="436"/>
        <p:guide orient="horz" pos="799"/>
        <p:guide orient="horz" pos="3339"/>
        <p:guide orient="horz" pos="1185"/>
        <p:guide pos="2880"/>
        <p:guide pos="5647"/>
        <p:guide pos="181"/>
        <p:guide pos="226"/>
        <p:guide pos="1859"/>
        <p:guide pos="5534"/>
        <p:guide pos="3901"/>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Objects="1" showGuides="1">
      <p:cViewPr>
        <p:scale>
          <a:sx n="75" d="100"/>
          <a:sy n="75" d="100"/>
        </p:scale>
        <p:origin x="-2136" y="-12"/>
      </p:cViewPr>
      <p:guideLst>
        <p:guide orient="horz" pos="3126"/>
        <p:guide pos="214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3"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rade Gothic LT Std"/>
              </a:defRPr>
            </a:lvl1pPr>
          </a:lstStyle>
          <a:p>
            <a:pPr>
              <a:defRPr/>
            </a:pPr>
            <a:endParaRPr lang="en-GB"/>
          </a:p>
        </p:txBody>
      </p:sp>
      <p:sp>
        <p:nvSpPr>
          <p:cNvPr id="96259" name="Rectangle 3"/>
          <p:cNvSpPr>
            <a:spLocks noGrp="1" noChangeArrowheads="1"/>
          </p:cNvSpPr>
          <p:nvPr>
            <p:ph type="dt" sz="quarter" idx="1"/>
          </p:nvPr>
        </p:nvSpPr>
        <p:spPr bwMode="auto">
          <a:xfrm>
            <a:off x="3849691"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rade Gothic LT Std"/>
              </a:defRPr>
            </a:lvl1pPr>
          </a:lstStyle>
          <a:p>
            <a:pPr>
              <a:defRPr/>
            </a:pPr>
            <a:endParaRPr lang="en-GB"/>
          </a:p>
        </p:txBody>
      </p:sp>
      <p:sp>
        <p:nvSpPr>
          <p:cNvPr id="96260" name="Rectangle 4"/>
          <p:cNvSpPr>
            <a:spLocks noGrp="1" noChangeArrowheads="1"/>
          </p:cNvSpPr>
          <p:nvPr>
            <p:ph type="ftr" sz="quarter" idx="2"/>
          </p:nvPr>
        </p:nvSpPr>
        <p:spPr bwMode="auto">
          <a:xfrm>
            <a:off x="3" y="9428167"/>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rade Gothic LT Std"/>
              </a:defRPr>
            </a:lvl1pPr>
          </a:lstStyle>
          <a:p>
            <a:pPr>
              <a:defRPr/>
            </a:pPr>
            <a:endParaRPr lang="en-GB"/>
          </a:p>
        </p:txBody>
      </p:sp>
      <p:sp>
        <p:nvSpPr>
          <p:cNvPr id="96261" name="Rectangle 5"/>
          <p:cNvSpPr>
            <a:spLocks noGrp="1" noChangeArrowheads="1"/>
          </p:cNvSpPr>
          <p:nvPr>
            <p:ph type="sldNum" sz="quarter" idx="3"/>
          </p:nvPr>
        </p:nvSpPr>
        <p:spPr bwMode="auto">
          <a:xfrm>
            <a:off x="3849691" y="9428167"/>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rade Gothic LT Std"/>
              </a:defRPr>
            </a:lvl1pPr>
          </a:lstStyle>
          <a:p>
            <a:pPr>
              <a:defRPr/>
            </a:pPr>
            <a:fld id="{4279E299-EE96-4752-8428-6F9CBC36B18A}" type="slidenum">
              <a:rPr lang="en-GB"/>
              <a:pPr>
                <a:defRPr/>
              </a:pPr>
              <a:t>‹#›</a:t>
            </a:fld>
            <a:endParaRPr lang="en-GB" dirty="0"/>
          </a:p>
        </p:txBody>
      </p:sp>
    </p:spTree>
    <p:extLst>
      <p:ext uri="{BB962C8B-B14F-4D97-AF65-F5344CB8AC3E}">
        <p14:creationId xmlns:p14="http://schemas.microsoft.com/office/powerpoint/2010/main" val="1445087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2"/>
            <a:ext cx="2971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rade Gothic LT Std"/>
              </a:defRPr>
            </a:lvl1pPr>
          </a:lstStyle>
          <a:p>
            <a:pPr>
              <a:defRPr/>
            </a:pPr>
            <a:endParaRPr lang="en-GB"/>
          </a:p>
        </p:txBody>
      </p:sp>
      <p:sp>
        <p:nvSpPr>
          <p:cNvPr id="24579" name="Rectangle 3"/>
          <p:cNvSpPr>
            <a:spLocks noGrp="1" noChangeArrowheads="1"/>
          </p:cNvSpPr>
          <p:nvPr>
            <p:ph type="dt" idx="1"/>
          </p:nvPr>
        </p:nvSpPr>
        <p:spPr bwMode="auto">
          <a:xfrm>
            <a:off x="3886200" y="2"/>
            <a:ext cx="28956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rade Gothic LT Std"/>
              </a:defRPr>
            </a:lvl1pPr>
          </a:lstStyle>
          <a:p>
            <a:pPr>
              <a:defRPr/>
            </a:pPr>
            <a:endParaRPr lang="en-GB"/>
          </a:p>
        </p:txBody>
      </p:sp>
      <p:sp>
        <p:nvSpPr>
          <p:cNvPr id="53252" name="Rectangle 4"/>
          <p:cNvSpPr>
            <a:spLocks noGrp="1" noRot="1" noChangeAspect="1" noChangeArrowheads="1" noTextEdit="1"/>
          </p:cNvSpPr>
          <p:nvPr>
            <p:ph type="sldImg" idx="2"/>
          </p:nvPr>
        </p:nvSpPr>
        <p:spPr bwMode="auto">
          <a:xfrm>
            <a:off x="901700" y="762000"/>
            <a:ext cx="4979988" cy="3733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914403" y="4724400"/>
            <a:ext cx="49530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4582" name="Rectangle 6"/>
          <p:cNvSpPr>
            <a:spLocks noGrp="1" noChangeArrowheads="1"/>
          </p:cNvSpPr>
          <p:nvPr>
            <p:ph type="ftr" sz="quarter" idx="4"/>
          </p:nvPr>
        </p:nvSpPr>
        <p:spPr bwMode="auto">
          <a:xfrm>
            <a:off x="0" y="9448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rade Gothic LT Std"/>
              </a:defRPr>
            </a:lvl1pPr>
          </a:lstStyle>
          <a:p>
            <a:pPr>
              <a:defRPr/>
            </a:pPr>
            <a:endParaRPr lang="en-GB"/>
          </a:p>
        </p:txBody>
      </p:sp>
      <p:sp>
        <p:nvSpPr>
          <p:cNvPr id="24583" name="Rectangle 7"/>
          <p:cNvSpPr>
            <a:spLocks noGrp="1" noChangeArrowheads="1"/>
          </p:cNvSpPr>
          <p:nvPr>
            <p:ph type="sldNum" sz="quarter" idx="5"/>
          </p:nvPr>
        </p:nvSpPr>
        <p:spPr bwMode="auto">
          <a:xfrm>
            <a:off x="3886200" y="9448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rade Gothic LT Std"/>
              </a:defRPr>
            </a:lvl1pPr>
          </a:lstStyle>
          <a:p>
            <a:pPr>
              <a:defRPr/>
            </a:pPr>
            <a:fld id="{8326C1F6-7AD9-40D2-93C9-C7659BBEA6DA}" type="slidenum">
              <a:rPr lang="en-GB"/>
              <a:pPr>
                <a:defRPr/>
              </a:pPr>
              <a:t>‹#›</a:t>
            </a:fld>
            <a:endParaRPr lang="en-GB" dirty="0"/>
          </a:p>
        </p:txBody>
      </p:sp>
    </p:spTree>
    <p:extLst>
      <p:ext uri="{BB962C8B-B14F-4D97-AF65-F5344CB8AC3E}">
        <p14:creationId xmlns:p14="http://schemas.microsoft.com/office/powerpoint/2010/main" val="3428326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rade Gothic LT Std"/>
        <a:ea typeface="+mn-ea"/>
        <a:cs typeface="+mn-cs"/>
      </a:defRPr>
    </a:lvl1pPr>
    <a:lvl2pPr marL="457200" algn="l" rtl="0" eaLnBrk="0" fontAlgn="base" hangingPunct="0">
      <a:spcBef>
        <a:spcPct val="30000"/>
      </a:spcBef>
      <a:spcAft>
        <a:spcPct val="0"/>
      </a:spcAft>
      <a:defRPr sz="1200" kern="1200">
        <a:solidFill>
          <a:schemeClr val="tx1"/>
        </a:solidFill>
        <a:latin typeface="Trade Gothic LT Std"/>
        <a:ea typeface="+mn-ea"/>
        <a:cs typeface="+mn-cs"/>
      </a:defRPr>
    </a:lvl2pPr>
    <a:lvl3pPr marL="914400" algn="l" rtl="0" eaLnBrk="0" fontAlgn="base" hangingPunct="0">
      <a:spcBef>
        <a:spcPct val="30000"/>
      </a:spcBef>
      <a:spcAft>
        <a:spcPct val="0"/>
      </a:spcAft>
      <a:defRPr sz="1200" kern="1200">
        <a:solidFill>
          <a:schemeClr val="tx1"/>
        </a:solidFill>
        <a:latin typeface="Trade Gothic LT Std"/>
        <a:ea typeface="+mn-ea"/>
        <a:cs typeface="+mn-cs"/>
      </a:defRPr>
    </a:lvl3pPr>
    <a:lvl4pPr marL="1371600" algn="l" rtl="0" eaLnBrk="0" fontAlgn="base" hangingPunct="0">
      <a:spcBef>
        <a:spcPct val="30000"/>
      </a:spcBef>
      <a:spcAft>
        <a:spcPct val="0"/>
      </a:spcAft>
      <a:defRPr sz="1200" kern="1200">
        <a:solidFill>
          <a:schemeClr val="tx1"/>
        </a:solidFill>
        <a:latin typeface="Trade Gothic LT Std"/>
        <a:ea typeface="+mn-ea"/>
        <a:cs typeface="+mn-cs"/>
      </a:defRPr>
    </a:lvl4pPr>
    <a:lvl5pPr marL="1828800" algn="l" rtl="0" eaLnBrk="0" fontAlgn="base" hangingPunct="0">
      <a:spcBef>
        <a:spcPct val="30000"/>
      </a:spcBef>
      <a:spcAft>
        <a:spcPct val="0"/>
      </a:spcAft>
      <a:defRPr sz="1200" kern="1200">
        <a:solidFill>
          <a:schemeClr val="tx1"/>
        </a:solidFill>
        <a:latin typeface="Trade Gothic LT Std"/>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Notes:</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Ana opens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history of IMLP, MS, BL Being guinea pigs, looking forward to go through the experience with you , our way of doing it,   -- tons of </a:t>
            </a:r>
            <a:r>
              <a:rPr lang="en-GB" sz="1200" b="0" baseline="0" dirty="0" err="1"/>
              <a:t>expeience</a:t>
            </a:r>
            <a:r>
              <a:rPr lang="en-GB" sz="1200" b="0" baseline="0" dirty="0"/>
              <a:t> , strong group of people, done this many times in US and Singapore but looking forward to  - then reference Andy Bird – had designed it year 1 and been with it since</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Good morning everyone -  I’m Ellen Finn and I’m so pleased to be here with you.  As Ana said, I’m what we call a Capability Consultant with Brand Learning – and what that means is I get to work with people from all industries and companies who’ve identified an opportunity to amp up their marketing capabilities. My background is in marketing – a LOT of years of it – mainly in CPG and specifically many years at </a:t>
            </a:r>
            <a:r>
              <a:rPr lang="en-GB" sz="1200" b="0" baseline="0" dirty="0" err="1"/>
              <a:t>Beiersdorf</a:t>
            </a:r>
            <a:r>
              <a:rPr lang="en-GB" sz="1200" b="0" baseline="0" dirty="0"/>
              <a:t> building brands like Nivea, </a:t>
            </a:r>
            <a:r>
              <a:rPr lang="en-GB" sz="1200" b="0" baseline="0" dirty="0" err="1"/>
              <a:t>Eucerin</a:t>
            </a:r>
            <a:r>
              <a:rPr lang="en-GB" sz="1200" b="0" baseline="0" dirty="0"/>
              <a:t> and </a:t>
            </a:r>
            <a:r>
              <a:rPr lang="en-GB" sz="1200" b="0" baseline="0" dirty="0" err="1"/>
              <a:t>Aquaphor</a:t>
            </a:r>
            <a:r>
              <a:rPr lang="en-GB" sz="1200" b="0" baseline="0" dirty="0"/>
              <a:t>… but my satisfaction level went through the roof when I took over consumer insight and consumer experience ---  creating events like Nivea’s New Years Eve in Times Square.   I’ve since worked with marketers in the insurance industry, pharma, media and </a:t>
            </a:r>
            <a:r>
              <a:rPr lang="en-GB" sz="1200" b="0" baseline="0" dirty="0" err="1"/>
              <a:t>informations</a:t>
            </a:r>
            <a:r>
              <a:rPr lang="en-GB" sz="1200" b="0" baseline="0" dirty="0"/>
              <a:t> … and in this program am really looking forward to the conversations with all of those represented in 1 room!   On a personal note, I live up the road in Pleasantville,  am about to celebrate 25 years of marriage, and am living vicariously through my 2 20-something kids who are the ones having all the fun experience these days.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Andy:   Intro</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Start before going any further , personal introductions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time to meet each other –speed introducing,  </a:t>
            </a:r>
            <a:r>
              <a:rPr lang="en-GB" sz="1200" b="0" baseline="0" dirty="0" err="1"/>
              <a:t>opp</a:t>
            </a:r>
            <a:r>
              <a:rPr lang="en-GB" sz="1200" b="0" baseline="0" dirty="0"/>
              <a:t> to meet as many quickly as possible, stand up – introduce yourself,  make it memorable -- go around to get the ball rolling – hubbub of activity – clap hands and shift along – gets everyone engaged . . Mayhem …noisy .. Informal fun start</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Then, stand around in a circle,  - everyone says who they are, 1 thing they can tell us who they are as a person – the work we do and who they are as a person – point is – it’s easy to get into professional mode, but need to get into human mode – get into that space early –  </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Sit down, now we’ll introduce the program – the deck (Ellen) (how long has this taken)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that we’ve all been introduced to each other, let’s more formally introduce the International Marketing Leadership </a:t>
            </a:r>
            <a:r>
              <a:rPr lang="en-GB" sz="1200" b="0" baseline="0" dirty="0" err="1"/>
              <a:t>Progamme</a:t>
            </a:r>
            <a:r>
              <a:rPr lang="en-GB" sz="1200" b="0" baseline="0" dirty="0"/>
              <a:t> – spelled so elegantly in the </a:t>
            </a:r>
            <a:r>
              <a:rPr lang="en-GB" sz="1200" b="0" baseline="0" dirty="0" err="1"/>
              <a:t>british</a:t>
            </a:r>
            <a:r>
              <a:rPr lang="en-GB" sz="1200" b="0" baseline="0" dirty="0"/>
              <a:t> fashion.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We’ve subtitled the programme Powering The Future of Marketing – its all too rare that we think about what one’s profession is going to look like IN THE FUTURE… we’re all so consumed with navigating what it looks like now .. Succeeding in it now … leading in it now…. .   But this week,  we’ll see that Leadership is all about the future ….and how you , in this room,  are the people who will be leading us into that future.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its not going to be easy … there are challenges around every corner… some as old as market volatility , shareholder pressures and others unimagined …. Like how to deal with Brexit!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this complex pressure-filled business environment, the CEO challenge has been to identify what are the specific levers to pull to ensure growth in a slowing global economy.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the conference board (and we concur 100%) identified 3 paramount strategies to deliver such growth.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Focus products on customer needs</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Culture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Org follows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a nutshell, it’s all about the customer -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So what does this mean for marketing?   Funny thing, 4 years ago Bill Lee made this very provocative statement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the deck, select learning groups so they are split by company/sex and put on a chart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what do you want to get out of this – your hopes vs demands and expectation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Do this in plenary ( if we have lots of time, may go into learning groups)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Get list on flip chart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Segue into introducing a bit of content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O/M/L (and 4 energies if we have time)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When you join, you start as an operator –get job done, what were you up to? First job, what made you successful (Ellen – I was a papergirl – delivering the paper was the easy part – getting paid was another story.  How many old women’s pocketbooks, I had to go digging into myself;  dogs growling at you (no leash laws); getting the run around; really learned how to take a lot of bull at a really young age)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First real job in marketing, made up my own title and basically had to figure it out myself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  funny story about a first job – ways to get it done, then as a manger, how does it change )   My view of what it means to be in leader mode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Leader mode (seeing the big picture, future focus, managing energy, napoleon’s quote -   ) – every time he touches someone ties to leave him with more hope ….    Everything </a:t>
            </a:r>
            <a:r>
              <a:rPr lang="en-GB" sz="1200" b="0" baseline="0" dirty="0" err="1"/>
              <a:t>I”ve</a:t>
            </a:r>
            <a:r>
              <a:rPr lang="en-GB" sz="1200" b="0" baseline="0" dirty="0"/>
              <a:t> read – what it means to be a leader …. Think about this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example </a:t>
            </a:r>
            <a:r>
              <a:rPr lang="en-GB" sz="1200" b="0" baseline="0" dirty="0" err="1"/>
              <a:t>Kottler</a:t>
            </a:r>
            <a:r>
              <a:rPr lang="en-GB" sz="1200" b="0" baseline="0" dirty="0"/>
              <a:t> – managers and operators…. Complexity and change ….helps explain the other things like external orientation, seeing how you are going to compete obsessively in the future – the change is to flourish in the future… what helps to pull together a few thought…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one – the manager doing things right, the leader does the right things… (Warren Bennis)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If enough time - Peter Drucker:  the most important job of  leader is to manage the energy of others.   Introduce the concept of 4 energies.   Likely that someone will have come across them before – has anyone come across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baseline="0" dirty="0">
                <a:solidFill>
                  <a:srgbClr val="FF0000"/>
                </a:solidFill>
              </a:rPr>
              <a:t>Include the chart of the 4 energies in the deck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point is that the leader has spiritual and emotional energy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Think of the great leaders you’ve known – what is like when they have great – really want to draw them out / get them engaged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err="1">
                <a:solidFill>
                  <a:srgbClr val="FF0000"/>
                </a:solidFill>
              </a:rPr>
              <a:t>Anectdotes</a:t>
            </a:r>
            <a:r>
              <a:rPr lang="en-GB" sz="1200" b="0" baseline="0" dirty="0">
                <a:solidFill>
                  <a:srgbClr val="FF0000"/>
                </a:solidFill>
              </a:rPr>
              <a:t> – Ellen come up with an example -  a leader in my past organization -  high on physical, intellectual energy  --  on a personal note, at that point in my lifeline, I was down, I was beaten down by lack of action being taken despite my unflagging dedication.  At the same time, my kids were in the dreaded middle school years – I did some </a:t>
            </a:r>
            <a:r>
              <a:rPr lang="en-GB" sz="1200" b="0" baseline="0" dirty="0" err="1">
                <a:solidFill>
                  <a:srgbClr val="FF0000"/>
                </a:solidFill>
              </a:rPr>
              <a:t>reevaluation</a:t>
            </a:r>
            <a:r>
              <a:rPr lang="en-GB" sz="1200" b="0" baseline="0" dirty="0">
                <a:solidFill>
                  <a:srgbClr val="FF0000"/>
                </a:solidFill>
              </a:rPr>
              <a:t> and decided to go part time… 6 months later, a new head of marketing arrives in a fury of energy, enthusiasm and frankly way overboard…  but within 2 months not only was I completely reinvigorated by his intellectual and </a:t>
            </a:r>
            <a:r>
              <a:rPr lang="en-GB" sz="1200" b="0" baseline="0" dirty="0" err="1">
                <a:solidFill>
                  <a:srgbClr val="FF0000"/>
                </a:solidFill>
              </a:rPr>
              <a:t>spirituatl</a:t>
            </a:r>
            <a:r>
              <a:rPr lang="en-GB" sz="1200" b="0" baseline="0" dirty="0">
                <a:solidFill>
                  <a:srgbClr val="FF0000"/>
                </a:solidFill>
              </a:rPr>
              <a:t> energy, I was back full time, taking on a kind of frightening new role, working harder than I every had in my life,  neglecting my kids again – and loving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Chairman of </a:t>
            </a:r>
            <a:r>
              <a:rPr lang="en-GB" sz="1200" b="0" baseline="0" dirty="0" err="1">
                <a:solidFill>
                  <a:srgbClr val="FF0000"/>
                </a:solidFill>
              </a:rPr>
              <a:t>Unilver</a:t>
            </a:r>
            <a:r>
              <a:rPr lang="en-GB" sz="1200" b="0" baseline="0" dirty="0">
                <a:solidFill>
                  <a:srgbClr val="FF0000"/>
                </a:solidFill>
              </a:rPr>
              <a:t> – joint chairman Niall, the diff between 1) look for and find the strength and shine the light on , 2) look for the </a:t>
            </a:r>
            <a:r>
              <a:rPr lang="en-GB" sz="1200" b="0" baseline="0" dirty="0" err="1">
                <a:solidFill>
                  <a:srgbClr val="FF0000"/>
                </a:solidFill>
              </a:rPr>
              <a:t>weakenss</a:t>
            </a:r>
            <a:r>
              <a:rPr lang="en-GB" sz="1200" b="0" baseline="0" dirty="0">
                <a:solidFill>
                  <a:srgbClr val="FF0000"/>
                </a:solidFill>
              </a:rPr>
              <a:t> and shine the light on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Ellen:  use this lesson in the next session – hear what he has to say, engage, keep and eye out about leader mode, energies and we’ll talk about it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Break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Introduce the speaker , thank him, acknowledging his role and headline – what marketing leadership is all about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 What do we want to get out of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role of the consumer and customer that gives the marketing leader license to lead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Get his perspective on a very marketing focused organization – vs others …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Were there stages in your personal journey where you went through changes in the leadership – your purpose ….. Core values and beliefs about leadership- do you have a clear sense of what you personal  - brief him to talk about personal purpose – how you go there,  how did you define it , all sorts of things to ask.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Close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Return:</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what did you think of that, prompt the energies, what we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think about your own leadership and thank you for doing the </a:t>
            </a:r>
            <a:r>
              <a:rPr lang="en-GB" sz="1200" b="0" baseline="0" dirty="0" err="1"/>
              <a:t>prework</a:t>
            </a:r>
            <a:r>
              <a:rPr lang="en-GB" sz="1200" b="0" baseline="0" dirty="0"/>
              <a:t> (the objectives </a:t>
            </a:r>
            <a:r>
              <a:rPr lang="en-GB" sz="1200" b="0" baseline="0" dirty="0" err="1"/>
              <a:t>esp</a:t>
            </a:r>
            <a:r>
              <a:rPr lang="en-GB" sz="1200" b="0" baseline="0" dirty="0"/>
              <a:t>) -  remind yourself of what you said in there; if you were to zero this down to 1 key objective, what would it be.   Look back in your </a:t>
            </a:r>
            <a:r>
              <a:rPr lang="en-GB" sz="1200" b="0" baseline="0" dirty="0" err="1"/>
              <a:t>prework</a:t>
            </a:r>
            <a:r>
              <a:rPr lang="en-GB" sz="1200" b="0" baseline="0" dirty="0"/>
              <a:t>, make a note of that in the workbook – 5 minutes In the work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Introduce the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ON a chart, </a:t>
            </a:r>
            <a:r>
              <a:rPr lang="en-GB" sz="1200" b="0" baseline="0" dirty="0" err="1"/>
              <a:t>wirte</a:t>
            </a:r>
            <a:r>
              <a:rPr lang="en-GB" sz="1200" b="0" baseline="0" dirty="0"/>
              <a:t> the brief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Meet the learning group</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background</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Zero down to </a:t>
            </a:r>
            <a:r>
              <a:rPr lang="en-GB" sz="1200" b="0" baseline="0" dirty="0" err="1"/>
              <a:t>whatyou</a:t>
            </a:r>
            <a:r>
              <a:rPr lang="en-GB" sz="1200" b="0" baseline="0" dirty="0"/>
              <a:t> are looking to get out of </a:t>
            </a:r>
            <a:r>
              <a:rPr lang="en-GB" sz="1200" b="0" baseline="0" dirty="0" err="1"/>
              <a:t>thei</a:t>
            </a:r>
            <a:r>
              <a:rPr lang="en-GB" sz="1200" b="0" baseline="0" dirty="0"/>
              <a:t> program</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with </a:t>
            </a:r>
            <a:r>
              <a:rPr lang="en-GB" sz="1200" b="0" baseline="0" dirty="0" err="1"/>
              <a:t>with</a:t>
            </a:r>
            <a:r>
              <a:rPr lang="en-GB" sz="1200" b="0" baseline="0" dirty="0"/>
              <a:t> each member of the group and how you will support each other in meeting those key objectives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 going to share in plenary – get sense in the room of how they will help each other – sense of leaning and support  (Need them t </a:t>
            </a:r>
            <a:r>
              <a:rPr lang="en-GB" sz="1200" b="0" baseline="0" dirty="0" err="1"/>
              <a:t>owirte</a:t>
            </a:r>
            <a:r>
              <a:rPr lang="en-GB" sz="1200" b="0" baseline="0" dirty="0"/>
              <a:t> </a:t>
            </a:r>
            <a:r>
              <a:rPr lang="en-GB" sz="1200" b="0" baseline="0" dirty="0" err="1"/>
              <a:t>ther</a:t>
            </a:r>
            <a:r>
              <a:rPr lang="en-GB" sz="1200" b="0" baseline="0" dirty="0"/>
              <a:t> personal objective on a card and capture on a </a:t>
            </a:r>
            <a:r>
              <a:rPr lang="en-GB" sz="1200" b="0" baseline="0" dirty="0" err="1"/>
              <a:t>mappi</a:t>
            </a:r>
            <a:r>
              <a:rPr lang="en-GB" sz="1200" b="0" baseline="0" dirty="0"/>
              <a:t>, )    - stick it on the board so we can get a sense – put their name on it – work across the groups  - “ create a better vision”  “managing stakeholders better” “ finding ways to  -- personal purpose as a leader”   cluster and headline over the break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Create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Pairs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4 groups x 4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think of examples of leaders from past  w/ different energies (Peter Drucker)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Intellectual / Physical / Spiritual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Need to have a POV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the first and foremost job of the leader is to take charge of your own energy and then manage the energy of those around you.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7E883ED-0AA7-440E-B311-6A866D75DFB3}" type="slidenum">
              <a:rPr kumimoji="0" lang="en-GB" sz="1200" b="0" i="0" u="none" strike="noStrike" kern="1200" cap="none" spc="0" normalizeH="0" baseline="0" noProof="0" smtClean="0">
                <a:ln>
                  <a:noFill/>
                </a:ln>
                <a:solidFill>
                  <a:prstClr val="black"/>
                </a:solidFill>
                <a:effectLst/>
                <a:uLnTx/>
                <a:uFillTx/>
                <a:latin typeface="Trade Gothic LT Std"/>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Trade Gothic LT Std"/>
              <a:ea typeface="+mn-ea"/>
              <a:cs typeface="+mn-cs"/>
            </a:endParaRPr>
          </a:p>
        </p:txBody>
      </p:sp>
    </p:spTree>
    <p:extLst>
      <p:ext uri="{BB962C8B-B14F-4D97-AF65-F5344CB8AC3E}">
        <p14:creationId xmlns:p14="http://schemas.microsoft.com/office/powerpoint/2010/main" val="1201269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Notes:</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Ana opens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history of IMLP, MS, BL Being guinea pigs, looking forward to go through the experience with you , our way of doing it,   -- tons of </a:t>
            </a:r>
            <a:r>
              <a:rPr lang="en-GB" sz="1200" b="0" baseline="0" dirty="0" err="1"/>
              <a:t>expeience</a:t>
            </a:r>
            <a:r>
              <a:rPr lang="en-GB" sz="1200" b="0" baseline="0" dirty="0"/>
              <a:t> , strong group of people, done this many times in US and Singapore but looking forward to  - then reference Andy Bird – had designed it year 1 and been with it since</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Good morning everyone -  I’m Ellen Finn and I’m so pleased to be here with you.  As Ana said, I’m what we call a Capability Consultant with Brand Learning – and what that means is I get to work with people from all industries and companies who’ve identified an opportunity to amp up their marketing capabilities. My background is in marketing – a LOT of years of it – mainly in CPG and specifically many years at </a:t>
            </a:r>
            <a:r>
              <a:rPr lang="en-GB" sz="1200" b="0" baseline="0" dirty="0" err="1"/>
              <a:t>Beiersdorf</a:t>
            </a:r>
            <a:r>
              <a:rPr lang="en-GB" sz="1200" b="0" baseline="0" dirty="0"/>
              <a:t> building brands like Nivea, </a:t>
            </a:r>
            <a:r>
              <a:rPr lang="en-GB" sz="1200" b="0" baseline="0" dirty="0" err="1"/>
              <a:t>Eucerin</a:t>
            </a:r>
            <a:r>
              <a:rPr lang="en-GB" sz="1200" b="0" baseline="0" dirty="0"/>
              <a:t> and </a:t>
            </a:r>
            <a:r>
              <a:rPr lang="en-GB" sz="1200" b="0" baseline="0" dirty="0" err="1"/>
              <a:t>Aquaphor</a:t>
            </a:r>
            <a:r>
              <a:rPr lang="en-GB" sz="1200" b="0" baseline="0" dirty="0"/>
              <a:t>… but my satisfaction level went through the roof when I took over consumer insight and consumer experience ---  creating events like Nivea’s New Years Eve in Times Square.   I’ve since worked with marketers in the insurance industry, pharma, media and </a:t>
            </a:r>
            <a:r>
              <a:rPr lang="en-GB" sz="1200" b="0" baseline="0" dirty="0" err="1"/>
              <a:t>informations</a:t>
            </a:r>
            <a:r>
              <a:rPr lang="en-GB" sz="1200" b="0" baseline="0" dirty="0"/>
              <a:t> … and in this program am really looking forward to the conversations with all of those represented in 1 room!   On a personal note, I live up the road in Pleasantville,  am about to celebrate 25 years of marriage, and am living vicariously through my 2 20-something kids who are the ones having all the fun experience these days.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Andy:   Intro</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Start before going any further , personal introductions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time to meet each other –speed introducing,  </a:t>
            </a:r>
            <a:r>
              <a:rPr lang="en-GB" sz="1200" b="0" baseline="0" dirty="0" err="1"/>
              <a:t>opp</a:t>
            </a:r>
            <a:r>
              <a:rPr lang="en-GB" sz="1200" b="0" baseline="0" dirty="0"/>
              <a:t> to meet as many quickly as possible, stand up – introduce yourself,  make it memorable -- go around to get the ball rolling – hubbub of activity – clap hands and shift along – gets everyone engaged . . Mayhem …noisy .. Informal fun start</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Then, stand around in a circle,  - everyone says who they are, 1 thing they can tell us who they are as a person – the work we do and who they are as a person – point is – it’s easy to get into professional mode, but need to get into human mode – get into that space early –  </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Sit down, now we’ll introduce the program – the deck (Ellen) (how long has this taken)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that we’ve all been introduced to each other, let’s more formally introduce the International Marketing Leadership </a:t>
            </a:r>
            <a:r>
              <a:rPr lang="en-GB" sz="1200" b="0" baseline="0" dirty="0" err="1"/>
              <a:t>Progamme</a:t>
            </a:r>
            <a:r>
              <a:rPr lang="en-GB" sz="1200" b="0" baseline="0" dirty="0"/>
              <a:t> – spelled so elegantly in the </a:t>
            </a:r>
            <a:r>
              <a:rPr lang="en-GB" sz="1200" b="0" baseline="0" dirty="0" err="1"/>
              <a:t>british</a:t>
            </a:r>
            <a:r>
              <a:rPr lang="en-GB" sz="1200" b="0" baseline="0" dirty="0"/>
              <a:t> fashion.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We’ve subtitled the programme Powering The Future of Marketing – its all too rare that we think about what one’s profession is going to look like IN THE FUTURE… we’re all so consumed with navigating what it looks like now .. Succeeding in it now … leading in it now…. .   But this week,  we’ll see that Leadership is all about the future ….and how you , in this room,  are the people who will be leading us into that future.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its not going to be easy … there are challenges around every corner… some as old as market volatility , shareholder pressures and others unimagined …. Like how to deal with Brexit!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this complex pressure-filled business environment, the CEO challenge has been to identify what are the specific levers to pull to ensure growth in a slowing global economy.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the conference board (and we concur 100%) identified 3 paramount strategies to deliver such growth.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Focus products on customer needs</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Culture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Org follows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a nutshell, it’s all about the customer -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So what does this mean for marketing?   Funny thing, 4 years ago Bill Lee made this very provocative statement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the deck, select learning groups so they are split by company/sex and put on a chart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what do you want to get out of this – your hopes vs demands and expectation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Do this in plenary ( if we have lots of time, may go into learning groups)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Get list on flip chart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Segue into introducing a bit of content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O/M/L (and 4 energies if we have time)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When you join, you start as an operator –get job done, what were you up to? First job, what made you successful (Ellen – I was a papergirl – delivering the paper was the easy part – getting paid was another story.  How many old women’s pocketbooks, I had to go digging into myself;  dogs growling at you (no leash laws); getting the run around; really learned how to take a lot of bull at a really young age)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First real job in marketing, made up my own title and basically had to figure it out myself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  funny story about a first job – ways to get it done, then as a manger, how does it change )   My view of what it means to be in leader mode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Leader mode (seeing the big picture, future focus, managing energy, napoleon’s quote -   ) – every time he touches someone ties to leave him with more hope ….    Everything </a:t>
            </a:r>
            <a:r>
              <a:rPr lang="en-GB" sz="1200" b="0" baseline="0" dirty="0" err="1"/>
              <a:t>I”ve</a:t>
            </a:r>
            <a:r>
              <a:rPr lang="en-GB" sz="1200" b="0" baseline="0" dirty="0"/>
              <a:t> read – what it means to be a leader …. Think about this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example </a:t>
            </a:r>
            <a:r>
              <a:rPr lang="en-GB" sz="1200" b="0" baseline="0" dirty="0" err="1"/>
              <a:t>Kottler</a:t>
            </a:r>
            <a:r>
              <a:rPr lang="en-GB" sz="1200" b="0" baseline="0" dirty="0"/>
              <a:t> – managers and operators…. Complexity and change ….helps explain the other things like external orientation, seeing how you are going to compete obsessively in the future – the change is to flourish in the future… what helps to pull together a few thought…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one – the manager doing things right, the leader does the right things… (Warren Bennis)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If enough time - Peter Drucker:  the most important job of  leader is to manage the energy of others.   Introduce the concept of 4 energies.   Likely that someone will have come across them before – has anyone come across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baseline="0" dirty="0">
                <a:solidFill>
                  <a:srgbClr val="FF0000"/>
                </a:solidFill>
              </a:rPr>
              <a:t>Include the chart of the 4 energies in the deck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point is that the leader has spiritual and emotional energy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Think of the great leaders you’ve known – what is like when they have great – really want to draw them out / get them engaged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err="1">
                <a:solidFill>
                  <a:srgbClr val="FF0000"/>
                </a:solidFill>
              </a:rPr>
              <a:t>Anectdotes</a:t>
            </a:r>
            <a:r>
              <a:rPr lang="en-GB" sz="1200" b="0" baseline="0" dirty="0">
                <a:solidFill>
                  <a:srgbClr val="FF0000"/>
                </a:solidFill>
              </a:rPr>
              <a:t> – Ellen come up with an example -  a leader in my past organization -  high on physical, intellectual energy  --  on a personal note, at that point in my lifeline, I was down, I was beaten down by lack of action being taken despite my unflagging dedication.  At the same time, my kids were in the dreaded middle school years – I did some </a:t>
            </a:r>
            <a:r>
              <a:rPr lang="en-GB" sz="1200" b="0" baseline="0" dirty="0" err="1">
                <a:solidFill>
                  <a:srgbClr val="FF0000"/>
                </a:solidFill>
              </a:rPr>
              <a:t>reevaluation</a:t>
            </a:r>
            <a:r>
              <a:rPr lang="en-GB" sz="1200" b="0" baseline="0" dirty="0">
                <a:solidFill>
                  <a:srgbClr val="FF0000"/>
                </a:solidFill>
              </a:rPr>
              <a:t> and decided to go part time… 6 months later, a new head of marketing arrives in a fury of energy, enthusiasm and frankly way overboard…  but within 2 months not only was I completely reinvigorated by his intellectual and </a:t>
            </a:r>
            <a:r>
              <a:rPr lang="en-GB" sz="1200" b="0" baseline="0" dirty="0" err="1">
                <a:solidFill>
                  <a:srgbClr val="FF0000"/>
                </a:solidFill>
              </a:rPr>
              <a:t>spirituatl</a:t>
            </a:r>
            <a:r>
              <a:rPr lang="en-GB" sz="1200" b="0" baseline="0" dirty="0">
                <a:solidFill>
                  <a:srgbClr val="FF0000"/>
                </a:solidFill>
              </a:rPr>
              <a:t> energy, I was back full time, taking on a kind of frightening new role, working harder than I every had in my life,  neglecting my kids again – and loving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Chairman of </a:t>
            </a:r>
            <a:r>
              <a:rPr lang="en-GB" sz="1200" b="0" baseline="0" dirty="0" err="1">
                <a:solidFill>
                  <a:srgbClr val="FF0000"/>
                </a:solidFill>
              </a:rPr>
              <a:t>Unilver</a:t>
            </a:r>
            <a:r>
              <a:rPr lang="en-GB" sz="1200" b="0" baseline="0" dirty="0">
                <a:solidFill>
                  <a:srgbClr val="FF0000"/>
                </a:solidFill>
              </a:rPr>
              <a:t> – joint chairman Niall, the diff between 1) look for and find the strength and shine the light on , 2) look for the </a:t>
            </a:r>
            <a:r>
              <a:rPr lang="en-GB" sz="1200" b="0" baseline="0" dirty="0" err="1">
                <a:solidFill>
                  <a:srgbClr val="FF0000"/>
                </a:solidFill>
              </a:rPr>
              <a:t>weakenss</a:t>
            </a:r>
            <a:r>
              <a:rPr lang="en-GB" sz="1200" b="0" baseline="0" dirty="0">
                <a:solidFill>
                  <a:srgbClr val="FF0000"/>
                </a:solidFill>
              </a:rPr>
              <a:t> and shine the light on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Ellen:  use this lesson in the next session – hear what he has to say, engage, keep and eye out about leader mode, energies and we’ll talk about it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Break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Introduce the speaker , thank him, acknowledging his role and headline – what marketing leadership is all about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 What do we want to get out of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role of the consumer and customer that gives the marketing leader license to lead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Get his perspective on a very marketing focused organization – vs others …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Were there stages in your personal journey where you went through changes in the leadership – your purpose ….. Core values and beliefs about leadership- do you have a clear sense of what you personal  - brief him to talk about personal purpose – how you go there,  how did you define it , all sorts of things to ask.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Close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Return:</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what did you think of that, prompt the energies, what we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think about your own leadership and thank you for doing the </a:t>
            </a:r>
            <a:r>
              <a:rPr lang="en-GB" sz="1200" b="0" baseline="0" dirty="0" err="1"/>
              <a:t>prework</a:t>
            </a:r>
            <a:r>
              <a:rPr lang="en-GB" sz="1200" b="0" baseline="0" dirty="0"/>
              <a:t> (the objectives </a:t>
            </a:r>
            <a:r>
              <a:rPr lang="en-GB" sz="1200" b="0" baseline="0" dirty="0" err="1"/>
              <a:t>esp</a:t>
            </a:r>
            <a:r>
              <a:rPr lang="en-GB" sz="1200" b="0" baseline="0" dirty="0"/>
              <a:t>) -  remind yourself of what you said in there; if you were to zero this down to 1 key objective, what would it be.   Look back in your </a:t>
            </a:r>
            <a:r>
              <a:rPr lang="en-GB" sz="1200" b="0" baseline="0" dirty="0" err="1"/>
              <a:t>prework</a:t>
            </a:r>
            <a:r>
              <a:rPr lang="en-GB" sz="1200" b="0" baseline="0" dirty="0"/>
              <a:t>, make a note of that in the workbook – 5 minutes In the work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Introduce the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ON a chart, </a:t>
            </a:r>
            <a:r>
              <a:rPr lang="en-GB" sz="1200" b="0" baseline="0" dirty="0" err="1"/>
              <a:t>wirte</a:t>
            </a:r>
            <a:r>
              <a:rPr lang="en-GB" sz="1200" b="0" baseline="0" dirty="0"/>
              <a:t> the brief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Meet the learning group</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background</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Zero down to </a:t>
            </a:r>
            <a:r>
              <a:rPr lang="en-GB" sz="1200" b="0" baseline="0" dirty="0" err="1"/>
              <a:t>whatyou</a:t>
            </a:r>
            <a:r>
              <a:rPr lang="en-GB" sz="1200" b="0" baseline="0" dirty="0"/>
              <a:t> are looking to get out of </a:t>
            </a:r>
            <a:r>
              <a:rPr lang="en-GB" sz="1200" b="0" baseline="0" dirty="0" err="1"/>
              <a:t>thei</a:t>
            </a:r>
            <a:r>
              <a:rPr lang="en-GB" sz="1200" b="0" baseline="0" dirty="0"/>
              <a:t> program</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with </a:t>
            </a:r>
            <a:r>
              <a:rPr lang="en-GB" sz="1200" b="0" baseline="0" dirty="0" err="1"/>
              <a:t>with</a:t>
            </a:r>
            <a:r>
              <a:rPr lang="en-GB" sz="1200" b="0" baseline="0" dirty="0"/>
              <a:t> each member of the group and how you will support each other in meeting those key objectives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 going to share in plenary – get sense in the room of how they will help each other – sense of leaning and support  (Need them t </a:t>
            </a:r>
            <a:r>
              <a:rPr lang="en-GB" sz="1200" b="0" baseline="0" dirty="0" err="1"/>
              <a:t>owirte</a:t>
            </a:r>
            <a:r>
              <a:rPr lang="en-GB" sz="1200" b="0" baseline="0" dirty="0"/>
              <a:t> </a:t>
            </a:r>
            <a:r>
              <a:rPr lang="en-GB" sz="1200" b="0" baseline="0" dirty="0" err="1"/>
              <a:t>ther</a:t>
            </a:r>
            <a:r>
              <a:rPr lang="en-GB" sz="1200" b="0" baseline="0" dirty="0"/>
              <a:t> personal objective on a card and capture on a </a:t>
            </a:r>
            <a:r>
              <a:rPr lang="en-GB" sz="1200" b="0" baseline="0" dirty="0" err="1"/>
              <a:t>mappi</a:t>
            </a:r>
            <a:r>
              <a:rPr lang="en-GB" sz="1200" b="0" baseline="0" dirty="0"/>
              <a:t>, )    - stick it on the board so we can get a sense – put their name on it – work across the groups  - “ create a better vision”  “managing stakeholders better” “ finding ways to  -- personal purpose as a leader”   cluster and headline over the break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Create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Pairs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4 groups x 4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think of examples of leaders from past  w/ different energies (Peter Drucker)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Intellectual / Physical / Spiritual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Need to have a POV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the first and foremost job of the leader is to take charge of your own energy and then manage the energy of those around you.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7E883ED-0AA7-440E-B311-6A866D75DFB3}" type="slidenum">
              <a:rPr kumimoji="0" lang="en-GB" sz="1200" b="0" i="0" u="none" strike="noStrike" kern="1200" cap="none" spc="0" normalizeH="0" baseline="0" noProof="0" smtClean="0">
                <a:ln>
                  <a:noFill/>
                </a:ln>
                <a:solidFill>
                  <a:prstClr val="black"/>
                </a:solidFill>
                <a:effectLst/>
                <a:uLnTx/>
                <a:uFillTx/>
                <a:latin typeface="Trade Gothic LT Std"/>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Trade Gothic LT Std"/>
              <a:ea typeface="+mn-ea"/>
              <a:cs typeface="+mn-cs"/>
            </a:endParaRPr>
          </a:p>
        </p:txBody>
      </p:sp>
    </p:spTree>
    <p:extLst>
      <p:ext uri="{BB962C8B-B14F-4D97-AF65-F5344CB8AC3E}">
        <p14:creationId xmlns:p14="http://schemas.microsoft.com/office/powerpoint/2010/main" val="290802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Notes:</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Ana opens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history of IMLP, MS, BL Being guinea pigs, looking forward to go through the experience with you , our way of doing it,   -- tons of </a:t>
            </a:r>
            <a:r>
              <a:rPr lang="en-GB" sz="1200" b="0" baseline="0" dirty="0" err="1"/>
              <a:t>expeience</a:t>
            </a:r>
            <a:r>
              <a:rPr lang="en-GB" sz="1200" b="0" baseline="0" dirty="0"/>
              <a:t> , strong group of people, done this many times in US and Singapore but looking forward to  - then reference Andy Bird – had designed it year 1 and been with it since</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Good morning everyone -  I’m Ellen Finn and I’m so pleased to be here with you.  As Ana said, I’m what we call a Capability Consultant with Brand Learning – and what that means is I get to work with people from all industries and companies who’ve identified an opportunity to amp up their marketing capabilities. My background is in marketing – a LOT of years of it – mainly in CPG and specifically many years at </a:t>
            </a:r>
            <a:r>
              <a:rPr lang="en-GB" sz="1200" b="0" baseline="0" dirty="0" err="1"/>
              <a:t>Beiersdorf</a:t>
            </a:r>
            <a:r>
              <a:rPr lang="en-GB" sz="1200" b="0" baseline="0" dirty="0"/>
              <a:t> building brands like Nivea, </a:t>
            </a:r>
            <a:r>
              <a:rPr lang="en-GB" sz="1200" b="0" baseline="0" dirty="0" err="1"/>
              <a:t>Eucerin</a:t>
            </a:r>
            <a:r>
              <a:rPr lang="en-GB" sz="1200" b="0" baseline="0" dirty="0"/>
              <a:t> and </a:t>
            </a:r>
            <a:r>
              <a:rPr lang="en-GB" sz="1200" b="0" baseline="0" dirty="0" err="1"/>
              <a:t>Aquaphor</a:t>
            </a:r>
            <a:r>
              <a:rPr lang="en-GB" sz="1200" b="0" baseline="0" dirty="0"/>
              <a:t>… but my satisfaction level went through the roof when I took over consumer insight and consumer experience ---  creating events like Nivea’s New Years Eve in Times Square.   I’ve since worked with marketers in the insurance industry, pharma, media and </a:t>
            </a:r>
            <a:r>
              <a:rPr lang="en-GB" sz="1200" b="0" baseline="0" dirty="0" err="1"/>
              <a:t>informations</a:t>
            </a:r>
            <a:r>
              <a:rPr lang="en-GB" sz="1200" b="0" baseline="0" dirty="0"/>
              <a:t> … and in this program am really looking forward to the conversations with all of those represented in 1 room!   On a personal note, I live up the road in Pleasantville,  am about to celebrate 25 years of marriage, and am living vicariously through my 2 20-something kids who are the ones having all the fun experience these days. </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Andy:   Intro</a:t>
            </a:r>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Start before going any further , personal introductions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time to meet each other –speed introducing,  </a:t>
            </a:r>
            <a:r>
              <a:rPr lang="en-GB" sz="1200" b="0" baseline="0" dirty="0" err="1"/>
              <a:t>opp</a:t>
            </a:r>
            <a:r>
              <a:rPr lang="en-GB" sz="1200" b="0" baseline="0" dirty="0"/>
              <a:t> to meet as many quickly as possible, stand up – introduce yourself,  make it memorable -- go around to get the ball rolling – hubbub of activity – clap hands and shift along – gets everyone engaged . . Mayhem …noisy .. Informal fun start</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Then, stand around in a circle,  - everyone says who they are, 1 thing they can tell us who they are as a person – the work we do and who they are as a person – point is – it’s easy to get into professional mode, but need to get into human mode – get into that space early –  </a:t>
            </a:r>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Sit down, now we’ll introduce the program – the deck (Ellen) (how long has this taken)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that we’ve all been introduced to each other, let’s more formally introduce the International Marketing Leadership </a:t>
            </a:r>
            <a:r>
              <a:rPr lang="en-GB" sz="1200" b="0" baseline="0" dirty="0" err="1"/>
              <a:t>Progamme</a:t>
            </a:r>
            <a:r>
              <a:rPr lang="en-GB" sz="1200" b="0" baseline="0" dirty="0"/>
              <a:t> – spelled so elegantly in the </a:t>
            </a:r>
            <a:r>
              <a:rPr lang="en-GB" sz="1200" b="0" baseline="0" dirty="0" err="1"/>
              <a:t>british</a:t>
            </a:r>
            <a:r>
              <a:rPr lang="en-GB" sz="1200" b="0" baseline="0" dirty="0"/>
              <a:t> fashion.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We’ve subtitled the programme Powering The Future of Marketing – its all too rare that we think about what one’s profession is going to look like IN THE FUTURE… we’re all so consumed with navigating what it looks like now .. Succeeding in it now … leading in it now…. .   But this week,  we’ll see that Leadership is all about the future ….and how you , in this room,  are the people who will be leading us into that future.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its not going to be easy … there are challenges around every corner… some as old as market volatility , shareholder pressures and others unimagined …. Like how to deal with Brexit!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this complex pressure-filled business environment, the CEO challenge has been to identify what are the specific levers to pull to ensure growth in a slowing global economy.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 the conference board (and we concur 100%) identified 3 paramount strategies to deliver such growth.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Focus products on customer needs</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Culture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Org follows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a nutshell, it’s all about the customer -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So what does this mean for marketing?   Funny thing, 4 years ago Bill Lee made this very provocative statement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 the deck, select learning groups so they are split by company/sex and put on a chart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what do you want to get out of this – your hopes vs demands and expectation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Do this in plenary ( if we have lots of time, may go into learning groups)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Get list on flip chart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Segue into introducing a bit of content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O/M/L (and 4 energies if we have time)</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When you join, you start as an operator –get job done, what were you up to? First job, what made you successful (Ellen – I was a papergirl – delivering the paper was the easy part – getting paid was another story.  How many old women’s pocketbooks, I had to go digging into myself;  dogs growling at you (no leash laws); getting the run around; really learned how to take a lot of bull at a really young age)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First real job in marketing, made up my own title and basically had to figure it out myself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  funny story about a first job – ways to get it done, then as a manger, how does it change )   My view of what it means to be in leader mode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Leader mode (seeing the big picture, future focus, managing energy, napoleon’s quote -   ) – every time he touches someone ties to leave him with more hope ….    Everything </a:t>
            </a:r>
            <a:r>
              <a:rPr lang="en-GB" sz="1200" b="0" baseline="0" dirty="0" err="1"/>
              <a:t>I”ve</a:t>
            </a:r>
            <a:r>
              <a:rPr lang="en-GB" sz="1200" b="0" baseline="0" dirty="0"/>
              <a:t> read – what it means to be a leader …. Think about this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example </a:t>
            </a:r>
            <a:r>
              <a:rPr lang="en-GB" sz="1200" b="0" baseline="0" dirty="0" err="1"/>
              <a:t>Kottler</a:t>
            </a:r>
            <a:r>
              <a:rPr lang="en-GB" sz="1200" b="0" baseline="0" dirty="0"/>
              <a:t> – managers and operators…. Complexity and change ….helps explain the other things like external orientation, seeing how you are going to compete obsessively in the future – the change is to flourish in the future… what helps to pull together a few thought…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use this one – the manager doing things right, the leader does the right things… (Warren Bennis)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If enough time - Peter Drucker:  the most important job of  leader is to manage the energy of others.   Introduce the concept of 4 energies.   Likely that someone will have come across them before – has anyone come across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baseline="0" dirty="0">
                <a:solidFill>
                  <a:srgbClr val="FF0000"/>
                </a:solidFill>
              </a:rPr>
              <a:t>Include the chart of the 4 energies in the deck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point is that the leader has spiritual and emotional energy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Think of the great leaders you’ve known – what is like when they have great – really want to draw them out / get them engaged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err="1">
                <a:solidFill>
                  <a:srgbClr val="FF0000"/>
                </a:solidFill>
              </a:rPr>
              <a:t>Anectdotes</a:t>
            </a:r>
            <a:r>
              <a:rPr lang="en-GB" sz="1200" b="0" baseline="0" dirty="0">
                <a:solidFill>
                  <a:srgbClr val="FF0000"/>
                </a:solidFill>
              </a:rPr>
              <a:t> – Ellen come up with an example -  a leader in my past organization -  high on physical, intellectual energy  --  on a personal note, at that point in my lifeline, I was down, I was beaten down by lack of action being taken despite my unflagging dedication.  At the same time, my kids were in the dreaded middle school years – I did some </a:t>
            </a:r>
            <a:r>
              <a:rPr lang="en-GB" sz="1200" b="0" baseline="0" dirty="0" err="1">
                <a:solidFill>
                  <a:srgbClr val="FF0000"/>
                </a:solidFill>
              </a:rPr>
              <a:t>reevaluation</a:t>
            </a:r>
            <a:r>
              <a:rPr lang="en-GB" sz="1200" b="0" baseline="0" dirty="0">
                <a:solidFill>
                  <a:srgbClr val="FF0000"/>
                </a:solidFill>
              </a:rPr>
              <a:t> and decided to go part time… 6 months later, a new head of marketing arrives in a fury of energy, enthusiasm and frankly way overboard…  but within 2 months not only was I completely reinvigorated by his intellectual and </a:t>
            </a:r>
            <a:r>
              <a:rPr lang="en-GB" sz="1200" b="0" baseline="0" dirty="0" err="1">
                <a:solidFill>
                  <a:srgbClr val="FF0000"/>
                </a:solidFill>
              </a:rPr>
              <a:t>spirituatl</a:t>
            </a:r>
            <a:r>
              <a:rPr lang="en-GB" sz="1200" b="0" baseline="0" dirty="0">
                <a:solidFill>
                  <a:srgbClr val="FF0000"/>
                </a:solidFill>
              </a:rPr>
              <a:t> energy, I was back full time, taking on a kind of frightening new role, working harder than I every had in my life,  neglecting my kids again – and loving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Chairman of </a:t>
            </a:r>
            <a:r>
              <a:rPr lang="en-GB" sz="1200" b="0" baseline="0" dirty="0" err="1">
                <a:solidFill>
                  <a:srgbClr val="FF0000"/>
                </a:solidFill>
              </a:rPr>
              <a:t>Unilver</a:t>
            </a:r>
            <a:r>
              <a:rPr lang="en-GB" sz="1200" b="0" baseline="0" dirty="0">
                <a:solidFill>
                  <a:srgbClr val="FF0000"/>
                </a:solidFill>
              </a:rPr>
              <a:t> – joint chairman Niall, the diff between 1) look for and find the strength and shine the light on , 2) look for the </a:t>
            </a:r>
            <a:r>
              <a:rPr lang="en-GB" sz="1200" b="0" baseline="0" dirty="0" err="1">
                <a:solidFill>
                  <a:srgbClr val="FF0000"/>
                </a:solidFill>
              </a:rPr>
              <a:t>weakenss</a:t>
            </a:r>
            <a:r>
              <a:rPr lang="en-GB" sz="1200" b="0" baseline="0" dirty="0">
                <a:solidFill>
                  <a:srgbClr val="FF0000"/>
                </a:solidFill>
              </a:rPr>
              <a:t> and shine the light on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solidFill>
                <a:srgbClr val="FF0000"/>
              </a:solidFill>
            </a:endParaRP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Ellen:  use this lesson in the next session – hear what he has to say, engage, keep and eye out about leader mode, energies and we’ll talk about it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Break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Introduce the speaker , thank him, acknowledging his role and headline – what marketing leadership is all about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 What do we want to get out of it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The role of the consumer and customer that gives the marketing leader license to lead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Get his perspective on a very marketing focused organization – vs others … </a:t>
            </a:r>
          </a:p>
          <a:p>
            <a:pPr marL="2000250" marR="0" lvl="4"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solidFill>
                  <a:srgbClr val="FF0000"/>
                </a:solidFill>
              </a:rPr>
              <a:t>Were there stages in your personal journey where you went through changes in the leadership – your purpose ….. Core values and beliefs about leadership- do you have a clear sense of what you personal  - brief him to talk about personal purpose – how you go there,  how did you define it , all sorts of things to ask.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Close </a:t>
            </a:r>
          </a:p>
          <a:p>
            <a:pPr marL="1543050" marR="0" lvl="3"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Return:</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(Andy) – what did you think of that, prompt the energies, what we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Now think about your own leadership and thank you for doing the </a:t>
            </a:r>
            <a:r>
              <a:rPr lang="en-GB" sz="1200" b="0" baseline="0" dirty="0" err="1"/>
              <a:t>prework</a:t>
            </a:r>
            <a:r>
              <a:rPr lang="en-GB" sz="1200" b="0" baseline="0" dirty="0"/>
              <a:t> (the objectives </a:t>
            </a:r>
            <a:r>
              <a:rPr lang="en-GB" sz="1200" b="0" baseline="0" dirty="0" err="1"/>
              <a:t>esp</a:t>
            </a:r>
            <a:r>
              <a:rPr lang="en-GB" sz="1200" b="0" baseline="0" dirty="0"/>
              <a:t>) -  remind yourself of what you said in there; if you were to zero this down to 1 key objective, what would it be.   Look back in your </a:t>
            </a:r>
            <a:r>
              <a:rPr lang="en-GB" sz="1200" b="0" baseline="0" dirty="0" err="1"/>
              <a:t>prework</a:t>
            </a:r>
            <a:r>
              <a:rPr lang="en-GB" sz="1200" b="0" baseline="0" dirty="0"/>
              <a:t>, make a note of that in the workbook – 5 minutes In the work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Introduce the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ON a chart, </a:t>
            </a:r>
            <a:r>
              <a:rPr lang="en-GB" sz="1200" b="0" baseline="0" dirty="0" err="1"/>
              <a:t>wirte</a:t>
            </a:r>
            <a:r>
              <a:rPr lang="en-GB" sz="1200" b="0" baseline="0" dirty="0"/>
              <a:t> the brief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Meet the learning group</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background</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Zero down to </a:t>
            </a:r>
            <a:r>
              <a:rPr lang="en-GB" sz="1200" b="0" baseline="0" dirty="0" err="1"/>
              <a:t>whatyou</a:t>
            </a:r>
            <a:r>
              <a:rPr lang="en-GB" sz="1200" b="0" baseline="0" dirty="0"/>
              <a:t> are looking to get out of </a:t>
            </a:r>
            <a:r>
              <a:rPr lang="en-GB" sz="1200" b="0" baseline="0" dirty="0" err="1"/>
              <a:t>thei</a:t>
            </a:r>
            <a:r>
              <a:rPr lang="en-GB" sz="1200" b="0" baseline="0" dirty="0"/>
              <a:t> program</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Share with </a:t>
            </a:r>
            <a:r>
              <a:rPr lang="en-GB" sz="1200" b="0" baseline="0" dirty="0" err="1"/>
              <a:t>with</a:t>
            </a:r>
            <a:r>
              <a:rPr lang="en-GB" sz="1200" b="0" baseline="0" dirty="0"/>
              <a:t> each member of the group and how you will support each other in meeting those key objectives</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Not going to share in plenary – get sense in the room of how they will help each other – sense of leaning and support  (Need them t </a:t>
            </a:r>
            <a:r>
              <a:rPr lang="en-GB" sz="1200" b="0" baseline="0" dirty="0" err="1"/>
              <a:t>owirte</a:t>
            </a:r>
            <a:r>
              <a:rPr lang="en-GB" sz="1200" b="0" baseline="0" dirty="0"/>
              <a:t> </a:t>
            </a:r>
            <a:r>
              <a:rPr lang="en-GB" sz="1200" b="0" baseline="0" dirty="0" err="1"/>
              <a:t>ther</a:t>
            </a:r>
            <a:r>
              <a:rPr lang="en-GB" sz="1200" b="0" baseline="0" dirty="0"/>
              <a:t> personal objective on a card and capture on a </a:t>
            </a:r>
            <a:r>
              <a:rPr lang="en-GB" sz="1200" b="0" baseline="0" dirty="0" err="1"/>
              <a:t>mappi</a:t>
            </a:r>
            <a:r>
              <a:rPr lang="en-GB" sz="1200" b="0" baseline="0" dirty="0"/>
              <a:t>, )    - stick it on the board so we can get a sense – put their name on it – work across the groups  - “ create a better vision”  “managing stakeholders better” “ finding ways to  -- personal purpose as a leader”   cluster and headline over the break </a:t>
            </a:r>
          </a:p>
          <a:p>
            <a:pPr marL="1085850" marR="0" lvl="2"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lvl="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Create learning groups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Pairs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4 groups x 4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baseline="0" dirty="0"/>
          </a:p>
          <a:p>
            <a:pPr marL="171450" marR="0"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Ellen:  think of examples of leaders from past  w/ different energies (Peter Drucker)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Intellectual / Physical / Spiritual /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Need to have a POV </a:t>
            </a:r>
          </a:p>
          <a:p>
            <a:pPr marL="628650" marR="0" lvl="1" indent="-171450" algn="l" defTabSz="45695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baseline="0" dirty="0"/>
              <a:t>“ the first and foremost job of the leader is to take charge of your own energy and then manage the energy of those around you. </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7E883ED-0AA7-440E-B311-6A866D75DFB3}" type="slidenum">
              <a:rPr kumimoji="0" lang="en-GB" sz="1200" b="0" i="0" u="none" strike="noStrike" kern="1200" cap="none" spc="0" normalizeH="0" baseline="0" noProof="0" smtClean="0">
                <a:ln>
                  <a:noFill/>
                </a:ln>
                <a:solidFill>
                  <a:prstClr val="black"/>
                </a:solidFill>
                <a:effectLst/>
                <a:uLnTx/>
                <a:uFillTx/>
                <a:latin typeface="Trade Gothic LT Std"/>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Trade Gothic LT Std"/>
              <a:ea typeface="+mn-ea"/>
              <a:cs typeface="+mn-cs"/>
            </a:endParaRPr>
          </a:p>
        </p:txBody>
      </p:sp>
    </p:spTree>
    <p:extLst>
      <p:ext uri="{BB962C8B-B14F-4D97-AF65-F5344CB8AC3E}">
        <p14:creationId xmlns:p14="http://schemas.microsoft.com/office/powerpoint/2010/main" val="10173225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3_150"/>
          <p:cNvPicPr>
            <a:picLocks noChangeAspect="1" noChangeArrowheads="1"/>
          </p:cNvPicPr>
          <p:nvPr/>
        </p:nvPicPr>
        <p:blipFill>
          <a:blip r:embed="rId2" cstate="print"/>
          <a:srcRect l="89418" b="83568"/>
          <a:stretch>
            <a:fillRect/>
          </a:stretch>
        </p:blipFill>
        <p:spPr bwMode="auto">
          <a:xfrm>
            <a:off x="0" y="0"/>
            <a:ext cx="9144000" cy="1127125"/>
          </a:xfrm>
          <a:prstGeom prst="rect">
            <a:avLst/>
          </a:prstGeom>
          <a:noFill/>
          <a:ln w="9525">
            <a:noFill/>
            <a:miter lim="800000"/>
            <a:headEnd/>
            <a:tailEnd/>
          </a:ln>
        </p:spPr>
      </p:pic>
      <p:pic>
        <p:nvPicPr>
          <p:cNvPr id="5" name="Picture 3" descr="PP2_150"/>
          <p:cNvPicPr>
            <a:picLocks noChangeAspect="1" noChangeArrowheads="1"/>
          </p:cNvPicPr>
          <p:nvPr/>
        </p:nvPicPr>
        <p:blipFill>
          <a:blip r:embed="rId3" cstate="print"/>
          <a:srcRect l="28433" t="78362" b="1508"/>
          <a:stretch>
            <a:fillRect/>
          </a:stretch>
        </p:blipFill>
        <p:spPr bwMode="auto">
          <a:xfrm>
            <a:off x="2465764" y="5522913"/>
            <a:ext cx="6329362" cy="1335087"/>
          </a:xfrm>
          <a:prstGeom prst="rect">
            <a:avLst/>
          </a:prstGeom>
          <a:noFill/>
          <a:ln w="9525">
            <a:noFill/>
            <a:miter lim="800000"/>
            <a:headEnd/>
            <a:tailEnd/>
          </a:ln>
        </p:spPr>
      </p:pic>
      <p:pic>
        <p:nvPicPr>
          <p:cNvPr id="6" name="Picture 8" descr="Marketing Society logo Feb 2010-TMS-logo.gif"/>
          <p:cNvPicPr>
            <a:picLocks noChangeAspect="1"/>
          </p:cNvPicPr>
          <p:nvPr userDrawn="1"/>
        </p:nvPicPr>
        <p:blipFill>
          <a:blip r:embed="rId4" cstate="print"/>
          <a:srcRect/>
          <a:stretch>
            <a:fillRect/>
          </a:stretch>
        </p:blipFill>
        <p:spPr bwMode="auto">
          <a:xfrm>
            <a:off x="642938" y="5857875"/>
            <a:ext cx="1447800" cy="654050"/>
          </a:xfrm>
          <a:prstGeom prst="rect">
            <a:avLst/>
          </a:prstGeom>
          <a:noFill/>
          <a:ln w="9525">
            <a:noFill/>
            <a:miter lim="800000"/>
            <a:headEnd/>
            <a:tailEnd/>
          </a:ln>
        </p:spPr>
      </p:pic>
      <p:sp>
        <p:nvSpPr>
          <p:cNvPr id="111621" name="Rectangle 5"/>
          <p:cNvSpPr>
            <a:spLocks noGrp="1" noChangeArrowheads="1"/>
          </p:cNvSpPr>
          <p:nvPr>
            <p:ph type="ctrTitle"/>
          </p:nvPr>
        </p:nvSpPr>
        <p:spPr>
          <a:xfrm>
            <a:off x="685800" y="2279650"/>
            <a:ext cx="7772400" cy="1470025"/>
          </a:xfrm>
        </p:spPr>
        <p:txBody>
          <a:bodyPr/>
          <a:lstStyle>
            <a:lvl1pPr algn="ctr">
              <a:defRPr sz="2600"/>
            </a:lvl1pPr>
          </a:lstStyle>
          <a:p>
            <a:r>
              <a:rPr lang="en-GB"/>
              <a:t>Click to edit Master title style</a:t>
            </a:r>
          </a:p>
        </p:txBody>
      </p:sp>
      <p:sp>
        <p:nvSpPr>
          <p:cNvPr id="111622" name="Rectangle 6"/>
          <p:cNvSpPr>
            <a:spLocks noGrp="1" noChangeArrowheads="1"/>
          </p:cNvSpPr>
          <p:nvPr>
            <p:ph type="subTitle" idx="1"/>
          </p:nvPr>
        </p:nvSpPr>
        <p:spPr>
          <a:xfrm>
            <a:off x="1371600" y="3868738"/>
            <a:ext cx="6400800" cy="1752600"/>
          </a:xfrm>
        </p:spPr>
        <p:txBody>
          <a:bodyPr/>
          <a:lstStyle>
            <a:lvl1pPr marL="0" indent="0" algn="ctr">
              <a:buFontTx/>
              <a:buNone/>
              <a:defRPr b="1"/>
            </a:lvl1pPr>
          </a:lstStyle>
          <a:p>
            <a:r>
              <a:rPr lang="en-GB"/>
              <a:t>Click to edit Master subtitle style</a:t>
            </a:r>
          </a:p>
        </p:txBody>
      </p:sp>
    </p:spTree>
    <p:extLst>
      <p:ext uri="{BB962C8B-B14F-4D97-AF65-F5344CB8AC3E}">
        <p14:creationId xmlns:p14="http://schemas.microsoft.com/office/powerpoint/2010/main" val="2352771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7765377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7638" y="292100"/>
            <a:ext cx="2035175" cy="6078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87350" y="292100"/>
            <a:ext cx="5957888"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0108446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RONT PAGE">
    <p:spTree>
      <p:nvGrpSpPr>
        <p:cNvPr id="1" name=""/>
        <p:cNvGrpSpPr/>
        <p:nvPr/>
      </p:nvGrpSpPr>
      <p:grpSpPr>
        <a:xfrm>
          <a:off x="0" y="0"/>
          <a:ext cx="0" cy="0"/>
          <a:chOff x="0" y="0"/>
          <a:chExt cx="0" cy="0"/>
        </a:xfrm>
      </p:grpSpPr>
      <p:sp>
        <p:nvSpPr>
          <p:cNvPr id="2" name="Title 1"/>
          <p:cNvSpPr>
            <a:spLocks noGrp="1"/>
          </p:cNvSpPr>
          <p:nvPr>
            <p:ph type="title"/>
          </p:nvPr>
        </p:nvSpPr>
        <p:spPr>
          <a:xfrm>
            <a:off x="592372" y="1610458"/>
            <a:ext cx="8229600" cy="1143000"/>
          </a:xfrm>
          <a:prstGeom prst="rect">
            <a:avLst/>
          </a:prstGeom>
        </p:spPr>
        <p:txBody>
          <a:bodyPr/>
          <a:lstStyle>
            <a:lvl1pPr>
              <a:defRPr sz="2100">
                <a:solidFill>
                  <a:schemeClr val="bg1"/>
                </a:solidFill>
              </a:defRPr>
            </a:lvl1pPr>
          </a:lstStyle>
          <a:p>
            <a:endParaRPr lang="en-GB" dirty="0"/>
          </a:p>
        </p:txBody>
      </p:sp>
      <p:sp>
        <p:nvSpPr>
          <p:cNvPr id="15" name="Text Placeholder 14"/>
          <p:cNvSpPr>
            <a:spLocks noGrp="1"/>
          </p:cNvSpPr>
          <p:nvPr>
            <p:ph type="body" sz="quarter" idx="10"/>
          </p:nvPr>
        </p:nvSpPr>
        <p:spPr>
          <a:xfrm>
            <a:off x="592138" y="3609363"/>
            <a:ext cx="8229600" cy="617537"/>
          </a:xfrm>
          <a:prstGeom prst="rect">
            <a:avLst/>
          </a:prstGeom>
        </p:spPr>
        <p:txBody>
          <a:bodyPr/>
          <a:lstStyle>
            <a:lvl1pPr marL="0" indent="0">
              <a:buNone/>
              <a:defRPr sz="1350">
                <a:solidFill>
                  <a:schemeClr val="bg1"/>
                </a:solidFill>
                <a:latin typeface="Calibri Light" panose="020F0302020204030204" pitchFamily="34" charset="0"/>
              </a:defRPr>
            </a:lvl1pPr>
          </a:lstStyle>
          <a:p>
            <a:pPr lvl="0"/>
            <a:endParaRPr lang="en-GB" dirty="0"/>
          </a:p>
        </p:txBody>
      </p:sp>
      <p:sp>
        <p:nvSpPr>
          <p:cNvPr id="12" name="Slide Number Placeholder 4"/>
          <p:cNvSpPr>
            <a:spLocks noGrp="1"/>
          </p:cNvSpPr>
          <p:nvPr>
            <p:ph type="sldNum" sz="quarter" idx="4"/>
          </p:nvPr>
        </p:nvSpPr>
        <p:spPr>
          <a:xfrm>
            <a:off x="7380324" y="6470652"/>
            <a:ext cx="1543050" cy="365125"/>
          </a:xfrm>
          <a:prstGeom prst="rect">
            <a:avLst/>
          </a:prstGeom>
        </p:spPr>
        <p:txBody>
          <a:bodyPr/>
          <a:lstStyle>
            <a:lvl1pPr algn="r">
              <a:defRPr sz="825" b="0" i="0">
                <a:latin typeface="Calibri Light" panose="020F0302020204030204" pitchFamily="34" charset="0"/>
                <a:cs typeface="Calibri Light" panose="020F0302020204030204" pitchFamily="34" charset="0"/>
              </a:defRPr>
            </a:lvl1pPr>
          </a:lstStyle>
          <a:p>
            <a:fld id="{DB5C32B5-3847-4BEF-9DBF-86502FC86C25}" type="slidenum">
              <a:rPr lang="en-US" smtClean="0"/>
              <a:pPr/>
              <a:t>‹#›</a:t>
            </a:fld>
            <a:endParaRPr lang="en-US"/>
          </a:p>
        </p:txBody>
      </p:sp>
    </p:spTree>
    <p:extLst>
      <p:ext uri="{BB962C8B-B14F-4D97-AF65-F5344CB8AC3E}">
        <p14:creationId xmlns:p14="http://schemas.microsoft.com/office/powerpoint/2010/main" val="4265337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STER TEXT SLIDE">
    <p:spTree>
      <p:nvGrpSpPr>
        <p:cNvPr id="1" name=""/>
        <p:cNvGrpSpPr/>
        <p:nvPr/>
      </p:nvGrpSpPr>
      <p:grpSpPr>
        <a:xfrm>
          <a:off x="0" y="0"/>
          <a:ext cx="0" cy="0"/>
          <a:chOff x="0" y="0"/>
          <a:chExt cx="0" cy="0"/>
        </a:xfrm>
      </p:grpSpPr>
      <p:sp>
        <p:nvSpPr>
          <p:cNvPr id="2" name="Title 1"/>
          <p:cNvSpPr>
            <a:spLocks noGrp="1"/>
          </p:cNvSpPr>
          <p:nvPr>
            <p:ph type="title"/>
          </p:nvPr>
        </p:nvSpPr>
        <p:spPr>
          <a:xfrm>
            <a:off x="562233" y="459187"/>
            <a:ext cx="8087497" cy="477411"/>
          </a:xfrm>
          <a:prstGeom prst="rect">
            <a:avLst/>
          </a:prstGeom>
        </p:spPr>
        <p:txBody>
          <a:bodyPr/>
          <a:lstStyle>
            <a:lvl1pPr>
              <a:defRPr sz="1500"/>
            </a:lvl1pPr>
          </a:lstStyle>
          <a:p>
            <a:r>
              <a:rPr lang="en-US" dirty="0"/>
              <a:t>Click to edit Master title style</a:t>
            </a:r>
            <a:endParaRPr lang="en-GB" dirty="0"/>
          </a:p>
        </p:txBody>
      </p:sp>
      <p:sp>
        <p:nvSpPr>
          <p:cNvPr id="26" name="Text Placeholder 25"/>
          <p:cNvSpPr>
            <a:spLocks noGrp="1"/>
          </p:cNvSpPr>
          <p:nvPr userDrawn="1">
            <p:ph type="body" sz="quarter" idx="10"/>
          </p:nvPr>
        </p:nvSpPr>
        <p:spPr>
          <a:xfrm>
            <a:off x="562233" y="1255593"/>
            <a:ext cx="8087498" cy="4747425"/>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17" name="Group 16"/>
          <p:cNvGrpSpPr/>
          <p:nvPr userDrawn="1"/>
        </p:nvGrpSpPr>
        <p:grpSpPr>
          <a:xfrm>
            <a:off x="-1" y="6321240"/>
            <a:ext cx="9144001" cy="36000"/>
            <a:chOff x="-1" y="6336323"/>
            <a:chExt cx="9061505" cy="36000"/>
          </a:xfrm>
        </p:grpSpPr>
        <p:sp>
          <p:nvSpPr>
            <p:cNvPr id="18" name="Rectangle 17"/>
            <p:cNvSpPr/>
            <p:nvPr userDrawn="1"/>
          </p:nvSpPr>
          <p:spPr>
            <a:xfrm>
              <a:off x="-1" y="6336323"/>
              <a:ext cx="1512000" cy="3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9" name="Rectangle 18"/>
            <p:cNvSpPr/>
            <p:nvPr userDrawn="1"/>
          </p:nvSpPr>
          <p:spPr>
            <a:xfrm>
              <a:off x="1511999" y="6336323"/>
              <a:ext cx="1512000" cy="3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0" name="Rectangle 19"/>
            <p:cNvSpPr/>
            <p:nvPr userDrawn="1"/>
          </p:nvSpPr>
          <p:spPr>
            <a:xfrm>
              <a:off x="3021900" y="6336323"/>
              <a:ext cx="1512000" cy="3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Rectangle 20"/>
            <p:cNvSpPr/>
            <p:nvPr userDrawn="1"/>
          </p:nvSpPr>
          <p:spPr>
            <a:xfrm>
              <a:off x="4531801" y="6336323"/>
              <a:ext cx="1512000" cy="3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2" name="Rectangle 21"/>
            <p:cNvSpPr/>
            <p:nvPr userDrawn="1"/>
          </p:nvSpPr>
          <p:spPr>
            <a:xfrm>
              <a:off x="6041702" y="6336323"/>
              <a:ext cx="1512000" cy="3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3" name="Rectangle 22"/>
            <p:cNvSpPr/>
            <p:nvPr userDrawn="1"/>
          </p:nvSpPr>
          <p:spPr>
            <a:xfrm>
              <a:off x="7549504" y="6336323"/>
              <a:ext cx="1512000" cy="36000"/>
            </a:xfrm>
            <a:prstGeom prst="rect">
              <a:avLst/>
            </a:prstGeom>
            <a:solidFill>
              <a:srgbClr val="E600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11" name="Slide Number Placeholder 4"/>
          <p:cNvSpPr>
            <a:spLocks noGrp="1"/>
          </p:cNvSpPr>
          <p:nvPr>
            <p:ph type="sldNum" sz="quarter" idx="4"/>
          </p:nvPr>
        </p:nvSpPr>
        <p:spPr>
          <a:xfrm>
            <a:off x="7380324" y="6470652"/>
            <a:ext cx="1543050" cy="365125"/>
          </a:xfrm>
          <a:prstGeom prst="rect">
            <a:avLst/>
          </a:prstGeom>
        </p:spPr>
        <p:txBody>
          <a:bodyPr/>
          <a:lstStyle>
            <a:lvl1pPr algn="r">
              <a:defRPr sz="825" b="0" i="0">
                <a:latin typeface="Calibri Light" panose="020F0302020204030204" pitchFamily="34" charset="0"/>
                <a:cs typeface="Calibri Light" panose="020F0302020204030204" pitchFamily="34" charset="0"/>
              </a:defRPr>
            </a:lvl1pPr>
          </a:lstStyle>
          <a:p>
            <a:fld id="{DB5C32B5-3847-4BEF-9DBF-86502FC86C25}" type="slidenum">
              <a:rPr lang="en-US" smtClean="0"/>
              <a:pPr/>
              <a:t>‹#›</a:t>
            </a:fld>
            <a:endParaRPr lang="en-US"/>
          </a:p>
        </p:txBody>
      </p:sp>
    </p:spTree>
    <p:extLst>
      <p:ext uri="{BB962C8B-B14F-4D97-AF65-F5344CB8AC3E}">
        <p14:creationId xmlns:p14="http://schemas.microsoft.com/office/powerpoint/2010/main" val="3197973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39" name="Rectangle 5"/>
          <p:cNvSpPr>
            <a:spLocks noChangeArrowheads="1"/>
          </p:cNvSpPr>
          <p:nvPr userDrawn="1"/>
        </p:nvSpPr>
        <p:spPr bwMode="auto">
          <a:xfrm>
            <a:off x="914107" y="2015507"/>
            <a:ext cx="8050382" cy="1815855"/>
          </a:xfrm>
          <a:prstGeom prst="rect">
            <a:avLst/>
          </a:prstGeom>
          <a:noFill/>
          <a:ln>
            <a:noFill/>
          </a:ln>
          <a:extLst/>
        </p:spPr>
        <p:txBody>
          <a:bodyPr wrap="square" lIns="68561" tIns="34280" rIns="68561" bIns="34280" numCol="3" spcCol="28800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1F5FA9"/>
                </a:solidFill>
                <a:effectLst/>
                <a:uLnTx/>
                <a:uFillTx/>
                <a:latin typeface="Calibri"/>
                <a:ea typeface="+mn-ea"/>
                <a:cs typeface="+mn-cs"/>
              </a:rPr>
              <a:t>UK</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err="1">
                <a:ln>
                  <a:noFill/>
                </a:ln>
                <a:solidFill>
                  <a:srgbClr val="1F5FA9"/>
                </a:solidFill>
                <a:effectLst/>
                <a:uLnTx/>
                <a:uFillTx/>
                <a:latin typeface="Calibri Light" pitchFamily="34" charset="0"/>
                <a:ea typeface="+mn-ea"/>
                <a:cs typeface="+mn-cs"/>
              </a:rPr>
              <a:t>Burgoine</a:t>
            </a: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 Quay</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8 Lower </a:t>
            </a:r>
            <a:r>
              <a:rPr kumimoji="0" lang="en-GB" sz="900" b="0" i="0" u="none" strike="noStrike" kern="1200" cap="none" spc="0" normalizeH="0" baseline="0" noProof="0" dirty="0" err="1">
                <a:ln>
                  <a:noFill/>
                </a:ln>
                <a:solidFill>
                  <a:srgbClr val="1F5FA9"/>
                </a:solidFill>
                <a:effectLst/>
                <a:uLnTx/>
                <a:uFillTx/>
                <a:latin typeface="Calibri Light" pitchFamily="34" charset="0"/>
                <a:ea typeface="+mn-ea"/>
                <a:cs typeface="+mn-cs"/>
              </a:rPr>
              <a:t>Teddington</a:t>
            </a: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 Road</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Hampton Wick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Kingston-upon-Thames</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Surrey, KT1 4ER</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Tel: (+44) 208 614 8150</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050" b="0" i="0" u="none" strike="noStrike" kern="1200" cap="none" spc="0" normalizeH="0" baseline="0" noProof="0" dirty="0">
              <a:ln>
                <a:noFill/>
              </a:ln>
              <a:solidFill>
                <a:srgbClr val="1F5FA9"/>
              </a:solidFill>
              <a:effectLst/>
              <a:uLnTx/>
              <a:uFillTx/>
              <a:latin typeface="Calibri"/>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1F5FA9"/>
                </a:solidFill>
                <a:effectLst/>
                <a:uLnTx/>
                <a:uFillTx/>
                <a:latin typeface="Calibri"/>
                <a:ea typeface="+mn-ea"/>
                <a:cs typeface="+mn-cs"/>
              </a:rPr>
              <a:t>US</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80 Broad Street</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Suite 2101</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New York</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NY 10004</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Tel: (+1) 212 392 4898</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1F5FA9"/>
                </a:solidFill>
                <a:effectLst/>
                <a:uLnTx/>
                <a:uFillTx/>
                <a:latin typeface="Calibri"/>
                <a:ea typeface="+mn-ea"/>
                <a:cs typeface="+mn-cs"/>
              </a:rPr>
              <a:t>Singapore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3 Temasek Avenue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Centennial Tower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Level  21-00 </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Singapore 039190</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rPr>
              <a:t>Tel: (+65) 6549 7935 </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srgbClr val="1F5FA9"/>
              </a:solidFill>
              <a:effectLst/>
              <a:uLnTx/>
              <a:uFillTx/>
              <a:latin typeface="Calibri Light" pitchFamily="34" charset="0"/>
              <a:ea typeface="+mn-ea"/>
              <a:cs typeface="+mn-cs"/>
            </a:endParaRPr>
          </a:p>
        </p:txBody>
      </p:sp>
      <p:sp>
        <p:nvSpPr>
          <p:cNvPr id="41" name="Rectangle 40"/>
          <p:cNvSpPr/>
          <p:nvPr userDrawn="1"/>
        </p:nvSpPr>
        <p:spPr>
          <a:xfrm>
            <a:off x="914106" y="1043398"/>
            <a:ext cx="7686969" cy="461665"/>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5CAB"/>
                </a:solidFill>
                <a:effectLst/>
                <a:uLnTx/>
                <a:uFillTx/>
                <a:latin typeface="Calibri"/>
                <a:ea typeface="+mn-ea"/>
                <a:cs typeface="+mn-cs"/>
              </a:rPr>
              <a:t>Inspiring people. Lifting capabilities. Growing organisations.</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5CAB"/>
                </a:solidFill>
                <a:effectLst/>
                <a:uLnTx/>
                <a:uFillTx/>
                <a:latin typeface="Calibri"/>
                <a:ea typeface="+mn-ea"/>
                <a:cs typeface="+mn-cs"/>
              </a:rPr>
              <a:t> 	</a:t>
            </a:r>
          </a:p>
        </p:txBody>
      </p:sp>
      <p:sp>
        <p:nvSpPr>
          <p:cNvPr id="42" name="Text Box 2"/>
          <p:cNvSpPr txBox="1">
            <a:spLocks noChangeArrowheads="1"/>
          </p:cNvSpPr>
          <p:nvPr userDrawn="1"/>
        </p:nvSpPr>
        <p:spPr bwMode="auto">
          <a:xfrm>
            <a:off x="930339" y="4691462"/>
            <a:ext cx="6810014" cy="877143"/>
          </a:xfrm>
          <a:prstGeom prst="rect">
            <a:avLst/>
          </a:prstGeom>
          <a:noFill/>
          <a:ln>
            <a:noFill/>
          </a:ln>
          <a:extLst/>
        </p:spPr>
        <p:txBody>
          <a:bodyPr wrap="square" lIns="68561" tIns="34280" rIns="68561" bIns="34280">
            <a:spAutoFit/>
          </a:bodyPr>
          <a:lstStyle>
            <a:lvl1pPr eaLnBrk="0" hangingPunct="0">
              <a:defRPr sz="2400">
                <a:solidFill>
                  <a:schemeClr val="tx1"/>
                </a:solidFill>
                <a:latin typeface="Arial" pitchFamily="34" charset="0"/>
                <a:ea typeface="ＭＳ Ｐゴシック" charset="-128"/>
              </a:defRPr>
            </a:lvl1pPr>
            <a:lvl2pPr marL="37931725" indent="-37474525" eaLnBrk="0" hangingPunct="0">
              <a:defRPr sz="2400">
                <a:solidFill>
                  <a:schemeClr val="tx1"/>
                </a:solidFill>
                <a:latin typeface="Arial" pitchFamily="34" charset="0"/>
                <a:ea typeface="ＭＳ Ｐゴシック" charset="-128"/>
              </a:defRPr>
            </a:lvl2pPr>
            <a:lvl3pPr eaLnBrk="0" hangingPunct="0">
              <a:defRPr sz="2400">
                <a:solidFill>
                  <a:schemeClr val="tx1"/>
                </a:solidFill>
                <a:latin typeface="Arial" pitchFamily="34" charset="0"/>
                <a:ea typeface="ＭＳ Ｐゴシック" charset="-128"/>
              </a:defRPr>
            </a:lvl3pPr>
            <a:lvl4pPr eaLnBrk="0" hangingPunct="0">
              <a:defRPr sz="2400">
                <a:solidFill>
                  <a:schemeClr val="tx1"/>
                </a:solidFill>
                <a:latin typeface="Arial" pitchFamily="34" charset="0"/>
                <a:ea typeface="ＭＳ Ｐゴシック" charset="-128"/>
              </a:defRPr>
            </a:lvl4pPr>
            <a:lvl5pPr eaLnBrk="0" hangingPunct="0">
              <a:defRPr sz="2400">
                <a:solidFill>
                  <a:schemeClr val="tx1"/>
                </a:solidFill>
                <a:latin typeface="Arial" pitchFamily="34" charset="0"/>
                <a:ea typeface="ＭＳ Ｐゴシック" charset="-128"/>
              </a:defRPr>
            </a:lvl5pPr>
            <a:lvl6pPr marL="457200" eaLnBrk="0" fontAlgn="base" hangingPunct="0">
              <a:spcBef>
                <a:spcPct val="0"/>
              </a:spcBef>
              <a:spcAft>
                <a:spcPct val="0"/>
              </a:spcAft>
              <a:defRPr sz="2400">
                <a:solidFill>
                  <a:schemeClr val="tx1"/>
                </a:solidFill>
                <a:latin typeface="Arial" pitchFamily="34" charset="0"/>
                <a:ea typeface="ＭＳ Ｐゴシック" charset="-128"/>
              </a:defRPr>
            </a:lvl6pPr>
            <a:lvl7pPr marL="914400" eaLnBrk="0" fontAlgn="base" hangingPunct="0">
              <a:spcBef>
                <a:spcPct val="0"/>
              </a:spcBef>
              <a:spcAft>
                <a:spcPct val="0"/>
              </a:spcAft>
              <a:defRPr sz="2400">
                <a:solidFill>
                  <a:schemeClr val="tx1"/>
                </a:solidFill>
                <a:latin typeface="Arial" pitchFamily="34" charset="0"/>
                <a:ea typeface="ＭＳ Ｐゴシック" charset="-128"/>
              </a:defRPr>
            </a:lvl7pPr>
            <a:lvl8pPr marL="1371600" eaLnBrk="0" fontAlgn="base" hangingPunct="0">
              <a:spcBef>
                <a:spcPct val="0"/>
              </a:spcBef>
              <a:spcAft>
                <a:spcPct val="0"/>
              </a:spcAft>
              <a:defRPr sz="2400">
                <a:solidFill>
                  <a:schemeClr val="tx1"/>
                </a:solidFill>
                <a:latin typeface="Arial" pitchFamily="34" charset="0"/>
                <a:ea typeface="ＭＳ Ｐゴシック" charset="-128"/>
              </a:defRPr>
            </a:lvl8pPr>
            <a:lvl9pPr marL="1828800" eaLnBrk="0" fontAlgn="base" hangingPunct="0">
              <a:spcBef>
                <a:spcPct val="0"/>
              </a:spcBef>
              <a:spcAft>
                <a:spcPct val="0"/>
              </a:spcAft>
              <a:defRPr sz="2400">
                <a:solidFill>
                  <a:schemeClr val="tx1"/>
                </a:solidFill>
                <a:latin typeface="Arial" pitchFamily="34" charset="0"/>
                <a:ea typeface="ＭＳ Ｐゴシック" charset="-128"/>
              </a:defRPr>
            </a:lvl9p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525" b="1"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endParaRP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rPr>
              <a:t>This presentation/document contains the copyright work of The Brand Learning Partners Ltd and contains trade marks which are the property of The Brand Learning Partners Ltd (including, without limitation, Brand Learning ®, the Brand Learning Propeller ® device and the “Brand Learning Wheel™” (the “Marks”).) No rights, of ownership or otherwise, are hereby granted in or to the Marks; which may not be used or reproduced without the prior written consent of The Brand Learning Partners Limited.  </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endParaRP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rPr>
              <a:t>This presentation/document also contains materials, such as illustrations, photographs and trade marks, owned by third parties (“Third Party Materials”) and which are subject to restrictions and other conditions on use. You are required to obtain the consent of the relevant third party to any reproduction or other use of the Third Party Materials and nothing in this presentation grants or implies any grant of any such rights on the part of The Brand Learning Partners Ltd.</a:t>
            </a: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endParaRP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525" b="0" i="0" u="none" strike="noStrike" kern="1200" cap="none" spc="0" normalizeH="0" baseline="0" noProof="0" dirty="0">
                <a:ln>
                  <a:noFill/>
                </a:ln>
                <a:solidFill>
                  <a:srgbClr val="4D4D4D"/>
                </a:solidFill>
                <a:effectLst/>
                <a:uLnTx/>
                <a:uFillTx/>
                <a:latin typeface="Calibri" pitchFamily="34" charset="0"/>
                <a:ea typeface="ＭＳ Ｐゴシック" charset="-128"/>
                <a:cs typeface="Calibri" pitchFamily="34" charset="0"/>
              </a:rPr>
              <a:t>© The Brand Learning Partners Limited, 2018.</a:t>
            </a:r>
          </a:p>
        </p:txBody>
      </p:sp>
      <p:sp>
        <p:nvSpPr>
          <p:cNvPr id="44" name="Rectangle 5"/>
          <p:cNvSpPr>
            <a:spLocks noChangeArrowheads="1"/>
          </p:cNvSpPr>
          <p:nvPr userDrawn="1"/>
        </p:nvSpPr>
        <p:spPr bwMode="auto">
          <a:xfrm>
            <a:off x="928691" y="4581129"/>
            <a:ext cx="6048375" cy="230812"/>
          </a:xfrm>
          <a:prstGeom prst="rect">
            <a:avLst/>
          </a:prstGeom>
          <a:noFill/>
          <a:ln>
            <a:noFill/>
          </a:ln>
          <a:extLst/>
        </p:spPr>
        <p:txBody>
          <a:bodyPr lIns="68561" tIns="34280" rIns="68561" bIns="3428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srgbClr val="1F5FA9"/>
                </a:solidFill>
                <a:effectLst/>
                <a:uLnTx/>
                <a:uFillTx/>
                <a:latin typeface="Calibri Light" pitchFamily="34" charset="0"/>
                <a:ea typeface="+mn-ea"/>
                <a:cs typeface="+mn-cs"/>
              </a:rPr>
              <a:t>brandlearning.com</a:t>
            </a:r>
          </a:p>
        </p:txBody>
      </p:sp>
      <p:cxnSp>
        <p:nvCxnSpPr>
          <p:cNvPr id="45" name="Straight Connector 44"/>
          <p:cNvCxnSpPr/>
          <p:nvPr userDrawn="1"/>
        </p:nvCxnSpPr>
        <p:spPr>
          <a:xfrm>
            <a:off x="1015774" y="2015505"/>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3729991" y="2015505"/>
            <a:ext cx="172819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7" name="Group 46"/>
          <p:cNvGrpSpPr/>
          <p:nvPr userDrawn="1"/>
        </p:nvGrpSpPr>
        <p:grpSpPr>
          <a:xfrm>
            <a:off x="1042707" y="6030506"/>
            <a:ext cx="1439236" cy="166440"/>
            <a:chOff x="1042707" y="4647983"/>
            <a:chExt cx="1439236" cy="166440"/>
          </a:xfrm>
        </p:grpSpPr>
        <p:pic>
          <p:nvPicPr>
            <p:cNvPr id="48" name="Picture 4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249161" y="4661353"/>
              <a:ext cx="181022" cy="147298"/>
            </a:xfrm>
            <a:prstGeom prst="rect">
              <a:avLst/>
            </a:prstGeom>
          </p:spPr>
        </p:pic>
        <p:pic>
          <p:nvPicPr>
            <p:cNvPr id="49" name="Picture 4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42707" y="4667125"/>
              <a:ext cx="166156" cy="147298"/>
            </a:xfrm>
            <a:prstGeom prst="rect">
              <a:avLst/>
            </a:prstGeom>
          </p:spPr>
        </p:pic>
        <p:sp>
          <p:nvSpPr>
            <p:cNvPr id="50" name="Rectangle 5"/>
            <p:cNvSpPr>
              <a:spLocks noChangeArrowheads="1"/>
            </p:cNvSpPr>
            <p:nvPr userDrawn="1"/>
          </p:nvSpPr>
          <p:spPr bwMode="auto">
            <a:xfrm>
              <a:off x="1473057" y="4647983"/>
              <a:ext cx="1008886" cy="126958"/>
            </a:xfrm>
            <a:prstGeom prst="rect">
              <a:avLst/>
            </a:prstGeom>
            <a:noFill/>
            <a:ln>
              <a:noFill/>
            </a:ln>
            <a:extLst/>
          </p:spPr>
          <p:txBody>
            <a:bodyPr wrap="square" lIns="0" tIns="0" rIns="0" bIns="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GB" sz="825" b="0" i="0" u="none" strike="noStrike" kern="1200" cap="none" spc="0" normalizeH="0" baseline="0" noProof="0" dirty="0">
                  <a:ln>
                    <a:noFill/>
                  </a:ln>
                  <a:solidFill>
                    <a:srgbClr val="1F5FA9"/>
                  </a:solidFill>
                  <a:effectLst/>
                  <a:uLnTx/>
                  <a:uFillTx/>
                  <a:latin typeface="Calibri"/>
                  <a:ea typeface="+mn-ea"/>
                  <a:cs typeface="+mn-cs"/>
                </a:rPr>
                <a:t>@</a:t>
              </a:r>
              <a:r>
                <a:rPr kumimoji="0" lang="en-GB" sz="825" b="0" i="0" u="none" strike="noStrike" kern="1200" cap="none" spc="0" normalizeH="0" baseline="0" noProof="0" dirty="0" err="1">
                  <a:ln>
                    <a:noFill/>
                  </a:ln>
                  <a:solidFill>
                    <a:srgbClr val="1F5FA9"/>
                  </a:solidFill>
                  <a:effectLst/>
                  <a:uLnTx/>
                  <a:uFillTx/>
                  <a:latin typeface="Calibri"/>
                  <a:ea typeface="+mn-ea"/>
                  <a:cs typeface="+mn-cs"/>
                </a:rPr>
                <a:t>brandlearning</a:t>
              </a:r>
              <a:endParaRPr kumimoji="0" lang="en-GB" sz="825" b="0" i="0" u="none" strike="noStrike" kern="1200" cap="none" spc="0" normalizeH="0" baseline="0" noProof="0" dirty="0">
                <a:ln>
                  <a:noFill/>
                </a:ln>
                <a:solidFill>
                  <a:srgbClr val="1F5FA9"/>
                </a:solidFill>
                <a:effectLst/>
                <a:uLnTx/>
                <a:uFillTx/>
                <a:latin typeface="Calibri"/>
                <a:ea typeface="+mn-ea"/>
                <a:cs typeface="+mn-cs"/>
              </a:endParaRPr>
            </a:p>
          </p:txBody>
        </p:sp>
      </p:grpSp>
      <p:cxnSp>
        <p:nvCxnSpPr>
          <p:cNvPr id="51" name="Straight Connector 50"/>
          <p:cNvCxnSpPr/>
          <p:nvPr userDrawn="1"/>
        </p:nvCxnSpPr>
        <p:spPr>
          <a:xfrm>
            <a:off x="6444208" y="2015505"/>
            <a:ext cx="1728192"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18966" y="196118"/>
            <a:ext cx="613164" cy="716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8745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7086600" y="6470653"/>
            <a:ext cx="2057400" cy="365125"/>
          </a:xfrm>
          <a:prstGeom prst="rect">
            <a:avLst/>
          </a:prstGeom>
        </p:spPr>
        <p:txBody>
          <a:bodyPr/>
          <a:lstStyle/>
          <a:p>
            <a:fld id="{A20C10AE-17FB-4683-8320-6FAB49FDB980}" type="slidenum">
              <a:rPr lang="en-GB" smtClean="0"/>
              <a:t>‹#›</a:t>
            </a:fld>
            <a:endParaRPr lang="en-GB" dirty="0"/>
          </a:p>
        </p:txBody>
      </p:sp>
    </p:spTree>
    <p:extLst>
      <p:ext uri="{BB962C8B-B14F-4D97-AF65-F5344CB8AC3E}">
        <p14:creationId xmlns:p14="http://schemas.microsoft.com/office/powerpoint/2010/main" val="293679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27862723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2000650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43000"/>
            <a:ext cx="3956050" cy="5227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6763" y="1143000"/>
            <a:ext cx="3956050" cy="5227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2512245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2149945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060332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3335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39378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8878115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P3_150"/>
          <p:cNvPicPr>
            <a:picLocks noChangeAspect="1" noChangeArrowheads="1"/>
          </p:cNvPicPr>
          <p:nvPr/>
        </p:nvPicPr>
        <p:blipFill rotWithShape="1">
          <a:blip r:embed="rId13" cstate="print"/>
          <a:srcRect b="5276"/>
          <a:stretch/>
        </p:blipFill>
        <p:spPr bwMode="auto">
          <a:xfrm>
            <a:off x="0" y="-1588"/>
            <a:ext cx="9145588" cy="6497638"/>
          </a:xfrm>
          <a:prstGeom prst="rect">
            <a:avLst/>
          </a:prstGeom>
          <a:noFill/>
          <a:ln w="9525">
            <a:noFill/>
            <a:miter lim="800000"/>
            <a:headEnd/>
            <a:tailEnd/>
          </a:ln>
        </p:spPr>
      </p:pic>
      <p:sp>
        <p:nvSpPr>
          <p:cNvPr id="1027" name="Rectangle 3"/>
          <p:cNvSpPr>
            <a:spLocks noGrp="1" noChangeArrowheads="1"/>
          </p:cNvSpPr>
          <p:nvPr>
            <p:ph type="title"/>
          </p:nvPr>
        </p:nvSpPr>
        <p:spPr bwMode="auto">
          <a:xfrm>
            <a:off x="387350" y="292100"/>
            <a:ext cx="6115050" cy="5413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4"/>
          <p:cNvSpPr>
            <a:spLocks noGrp="1" noChangeArrowheads="1"/>
          </p:cNvSpPr>
          <p:nvPr>
            <p:ph type="body" idx="1"/>
          </p:nvPr>
        </p:nvSpPr>
        <p:spPr bwMode="auto">
          <a:xfrm>
            <a:off x="468313" y="1143000"/>
            <a:ext cx="8064500" cy="5227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Text</a:t>
            </a:r>
          </a:p>
          <a:p>
            <a:pPr lvl="1"/>
            <a:r>
              <a:rPr lang="en-GB" dirty="0"/>
              <a:t>Text </a:t>
            </a:r>
          </a:p>
          <a:p>
            <a:pPr lvl="2"/>
            <a:r>
              <a:rPr lang="en-GB" dirty="0"/>
              <a:t>Text</a:t>
            </a:r>
          </a:p>
          <a:p>
            <a:pPr lvl="3"/>
            <a:r>
              <a:rPr lang="en-GB" dirty="0"/>
              <a:t>Text</a:t>
            </a:r>
          </a:p>
        </p:txBody>
      </p:sp>
    </p:spTree>
    <p:extLst>
      <p:ext uri="{BB962C8B-B14F-4D97-AF65-F5344CB8AC3E}">
        <p14:creationId xmlns:p14="http://schemas.microsoft.com/office/powerpoint/2010/main" val="764365288"/>
      </p:ext>
    </p:extLst>
  </p:cSld>
  <p:clrMap bg1="lt1" tx1="dk1" bg2="lt2" tx2="dk2" accent1="accent1" accent2="accent2" accent3="accent3" accent4="accent4" accent5="accent5" accent6="accent6" hlink="hlink" folHlink="folHlink"/>
  <p:sldLayoutIdLst>
    <p:sldLayoutId id="2147484348" r:id="rId1"/>
    <p:sldLayoutId id="2147484349" r:id="rId2"/>
    <p:sldLayoutId id="2147484350" r:id="rId3"/>
    <p:sldLayoutId id="2147484351" r:id="rId4"/>
    <p:sldLayoutId id="2147484352" r:id="rId5"/>
    <p:sldLayoutId id="2147484353" r:id="rId6"/>
    <p:sldLayoutId id="2147484354" r:id="rId7"/>
    <p:sldLayoutId id="2147484355" r:id="rId8"/>
    <p:sldLayoutId id="2147484356" r:id="rId9"/>
    <p:sldLayoutId id="2147484357" r:id="rId10"/>
    <p:sldLayoutId id="2147484358" r:id="rId11"/>
  </p:sldLayoutIdLst>
  <p:transition/>
  <p:txStyles>
    <p:titleStyle>
      <a:lvl1pPr algn="l" rtl="0" eaLnBrk="0" fontAlgn="base" hangingPunct="0">
        <a:spcBef>
          <a:spcPct val="0"/>
        </a:spcBef>
        <a:spcAft>
          <a:spcPct val="0"/>
        </a:spcAft>
        <a:defRPr sz="2400" b="1">
          <a:solidFill>
            <a:srgbClr val="333333"/>
          </a:solidFill>
          <a:latin typeface="+mj-lt"/>
          <a:ea typeface="+mj-ea"/>
          <a:cs typeface="+mj-cs"/>
        </a:defRPr>
      </a:lvl1pPr>
      <a:lvl2pPr algn="l" rtl="0" eaLnBrk="0" fontAlgn="base" hangingPunct="0">
        <a:spcBef>
          <a:spcPct val="0"/>
        </a:spcBef>
        <a:spcAft>
          <a:spcPct val="0"/>
        </a:spcAft>
        <a:defRPr sz="2400" b="1">
          <a:solidFill>
            <a:srgbClr val="333333"/>
          </a:solidFill>
          <a:latin typeface="Trade Gothic LT Std" pitchFamily="34" charset="0"/>
        </a:defRPr>
      </a:lvl2pPr>
      <a:lvl3pPr algn="l" rtl="0" eaLnBrk="0" fontAlgn="base" hangingPunct="0">
        <a:spcBef>
          <a:spcPct val="0"/>
        </a:spcBef>
        <a:spcAft>
          <a:spcPct val="0"/>
        </a:spcAft>
        <a:defRPr sz="2400" b="1">
          <a:solidFill>
            <a:srgbClr val="333333"/>
          </a:solidFill>
          <a:latin typeface="Trade Gothic LT Std" pitchFamily="34" charset="0"/>
        </a:defRPr>
      </a:lvl3pPr>
      <a:lvl4pPr algn="l" rtl="0" eaLnBrk="0" fontAlgn="base" hangingPunct="0">
        <a:spcBef>
          <a:spcPct val="0"/>
        </a:spcBef>
        <a:spcAft>
          <a:spcPct val="0"/>
        </a:spcAft>
        <a:defRPr sz="2400" b="1">
          <a:solidFill>
            <a:srgbClr val="333333"/>
          </a:solidFill>
          <a:latin typeface="Trade Gothic LT Std" pitchFamily="34" charset="0"/>
        </a:defRPr>
      </a:lvl4pPr>
      <a:lvl5pPr algn="l" rtl="0" eaLnBrk="0" fontAlgn="base" hangingPunct="0">
        <a:spcBef>
          <a:spcPct val="0"/>
        </a:spcBef>
        <a:spcAft>
          <a:spcPct val="0"/>
        </a:spcAft>
        <a:defRPr sz="2400" b="1">
          <a:solidFill>
            <a:srgbClr val="333333"/>
          </a:solidFill>
          <a:latin typeface="Trade Gothic LT Std" pitchFamily="34" charset="0"/>
        </a:defRPr>
      </a:lvl5pPr>
      <a:lvl6pPr marL="457200" algn="l" rtl="0" fontAlgn="base">
        <a:spcBef>
          <a:spcPct val="0"/>
        </a:spcBef>
        <a:spcAft>
          <a:spcPct val="0"/>
        </a:spcAft>
        <a:defRPr sz="2400" b="1">
          <a:solidFill>
            <a:srgbClr val="333333"/>
          </a:solidFill>
          <a:latin typeface="Trade Gothic LT Std" pitchFamily="34" charset="0"/>
        </a:defRPr>
      </a:lvl6pPr>
      <a:lvl7pPr marL="914400" algn="l" rtl="0" fontAlgn="base">
        <a:spcBef>
          <a:spcPct val="0"/>
        </a:spcBef>
        <a:spcAft>
          <a:spcPct val="0"/>
        </a:spcAft>
        <a:defRPr sz="2400" b="1">
          <a:solidFill>
            <a:srgbClr val="333333"/>
          </a:solidFill>
          <a:latin typeface="Trade Gothic LT Std" pitchFamily="34" charset="0"/>
        </a:defRPr>
      </a:lvl7pPr>
      <a:lvl8pPr marL="1371600" algn="l" rtl="0" fontAlgn="base">
        <a:spcBef>
          <a:spcPct val="0"/>
        </a:spcBef>
        <a:spcAft>
          <a:spcPct val="0"/>
        </a:spcAft>
        <a:defRPr sz="2400" b="1">
          <a:solidFill>
            <a:srgbClr val="333333"/>
          </a:solidFill>
          <a:latin typeface="Trade Gothic LT Std" pitchFamily="34" charset="0"/>
        </a:defRPr>
      </a:lvl8pPr>
      <a:lvl9pPr marL="1828800" algn="l" rtl="0" fontAlgn="base">
        <a:spcBef>
          <a:spcPct val="0"/>
        </a:spcBef>
        <a:spcAft>
          <a:spcPct val="0"/>
        </a:spcAft>
        <a:defRPr sz="2400" b="1">
          <a:solidFill>
            <a:srgbClr val="333333"/>
          </a:solidFill>
          <a:latin typeface="Trade Gothic LT Std" pitchFamily="34" charset="0"/>
        </a:defRPr>
      </a:lvl9pPr>
    </p:titleStyle>
    <p:bodyStyle>
      <a:lvl1pPr marL="342900" indent="-342900" algn="l" rtl="0" eaLnBrk="0" fontAlgn="base" hangingPunct="0">
        <a:spcBef>
          <a:spcPct val="100000"/>
        </a:spcBef>
        <a:spcAft>
          <a:spcPct val="0"/>
        </a:spcAft>
        <a:buClr>
          <a:schemeClr val="accent1"/>
        </a:buClr>
        <a:buChar char="•"/>
        <a:defRPr>
          <a:solidFill>
            <a:srgbClr val="333333"/>
          </a:solidFill>
          <a:latin typeface="+mn-lt"/>
          <a:ea typeface="+mn-ea"/>
          <a:cs typeface="+mn-cs"/>
        </a:defRPr>
      </a:lvl1pPr>
      <a:lvl2pPr marL="742950" indent="-209550" algn="l" rtl="0" eaLnBrk="0" fontAlgn="base" hangingPunct="0">
        <a:spcBef>
          <a:spcPct val="100000"/>
        </a:spcBef>
        <a:spcAft>
          <a:spcPct val="0"/>
        </a:spcAft>
        <a:buClr>
          <a:schemeClr val="accent1"/>
        </a:buClr>
        <a:buChar char="•"/>
        <a:defRPr sz="1600">
          <a:solidFill>
            <a:srgbClr val="333333"/>
          </a:solidFill>
          <a:latin typeface="+mn-lt"/>
        </a:defRPr>
      </a:lvl2pPr>
      <a:lvl3pPr marL="1162050" indent="-228600" algn="l" rtl="0" eaLnBrk="0" fontAlgn="base" hangingPunct="0">
        <a:spcBef>
          <a:spcPct val="100000"/>
        </a:spcBef>
        <a:spcAft>
          <a:spcPct val="0"/>
        </a:spcAft>
        <a:buClr>
          <a:schemeClr val="accent1"/>
        </a:buClr>
        <a:buChar char="•"/>
        <a:defRPr sz="1400">
          <a:solidFill>
            <a:srgbClr val="333333"/>
          </a:solidFill>
          <a:latin typeface="+mn-lt"/>
        </a:defRPr>
      </a:lvl3pPr>
      <a:lvl4pPr marL="1600200" indent="-228600" algn="l" rtl="0" eaLnBrk="0" fontAlgn="base" hangingPunct="0">
        <a:spcBef>
          <a:spcPct val="100000"/>
        </a:spcBef>
        <a:spcAft>
          <a:spcPct val="0"/>
        </a:spcAft>
        <a:buClr>
          <a:schemeClr val="accent1"/>
        </a:buClr>
        <a:buChar char="•"/>
        <a:defRPr sz="1200">
          <a:solidFill>
            <a:srgbClr val="333333"/>
          </a:solidFill>
          <a:latin typeface="+mn-lt"/>
        </a:defRPr>
      </a:lvl4pPr>
      <a:lvl5pPr marL="2057400" indent="-228600" algn="l" rtl="0" eaLnBrk="0" fontAlgn="base" hangingPunct="0">
        <a:spcBef>
          <a:spcPct val="100000"/>
        </a:spcBef>
        <a:spcAft>
          <a:spcPct val="0"/>
        </a:spcAft>
        <a:buClr>
          <a:srgbClr val="FF3399"/>
        </a:buClr>
        <a:defRPr sz="2000">
          <a:solidFill>
            <a:srgbClr val="3A3AAE"/>
          </a:solidFill>
          <a:latin typeface="Verdana" pitchFamily="34" charset="0"/>
        </a:defRPr>
      </a:lvl5pPr>
      <a:lvl6pPr marL="2514600" indent="-228600" algn="l" rtl="0" fontAlgn="base">
        <a:spcBef>
          <a:spcPct val="100000"/>
        </a:spcBef>
        <a:spcAft>
          <a:spcPct val="0"/>
        </a:spcAft>
        <a:buClr>
          <a:srgbClr val="FF3399"/>
        </a:buClr>
        <a:defRPr sz="2000">
          <a:solidFill>
            <a:srgbClr val="3A3AAE"/>
          </a:solidFill>
          <a:latin typeface="Verdana" pitchFamily="34" charset="0"/>
        </a:defRPr>
      </a:lvl6pPr>
      <a:lvl7pPr marL="2971800" indent="-228600" algn="l" rtl="0" fontAlgn="base">
        <a:spcBef>
          <a:spcPct val="100000"/>
        </a:spcBef>
        <a:spcAft>
          <a:spcPct val="0"/>
        </a:spcAft>
        <a:buClr>
          <a:srgbClr val="FF3399"/>
        </a:buClr>
        <a:defRPr sz="2000">
          <a:solidFill>
            <a:srgbClr val="3A3AAE"/>
          </a:solidFill>
          <a:latin typeface="Verdana" pitchFamily="34" charset="0"/>
        </a:defRPr>
      </a:lvl7pPr>
      <a:lvl8pPr marL="3429000" indent="-228600" algn="l" rtl="0" fontAlgn="base">
        <a:spcBef>
          <a:spcPct val="100000"/>
        </a:spcBef>
        <a:spcAft>
          <a:spcPct val="0"/>
        </a:spcAft>
        <a:buClr>
          <a:srgbClr val="FF3399"/>
        </a:buClr>
        <a:defRPr sz="2000">
          <a:solidFill>
            <a:srgbClr val="3A3AAE"/>
          </a:solidFill>
          <a:latin typeface="Verdana" pitchFamily="34" charset="0"/>
        </a:defRPr>
      </a:lvl8pPr>
      <a:lvl9pPr marL="3886200" indent="-228600" algn="l" rtl="0" fontAlgn="base">
        <a:spcBef>
          <a:spcPct val="100000"/>
        </a:spcBef>
        <a:spcAft>
          <a:spcPct val="0"/>
        </a:spcAft>
        <a:buClr>
          <a:srgbClr val="FF3399"/>
        </a:buClr>
        <a:defRPr sz="2000">
          <a:solidFill>
            <a:srgbClr val="3A3AAE"/>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4" name="Group 13"/>
          <p:cNvGrpSpPr/>
          <p:nvPr userDrawn="1"/>
        </p:nvGrpSpPr>
        <p:grpSpPr>
          <a:xfrm>
            <a:off x="-1" y="6321240"/>
            <a:ext cx="9144001" cy="18000"/>
            <a:chOff x="-1" y="6336323"/>
            <a:chExt cx="9061505" cy="36000"/>
          </a:xfrm>
        </p:grpSpPr>
        <p:sp>
          <p:nvSpPr>
            <p:cNvPr id="15" name="Rectangle 14"/>
            <p:cNvSpPr/>
            <p:nvPr userDrawn="1"/>
          </p:nvSpPr>
          <p:spPr>
            <a:xfrm>
              <a:off x="-1" y="6336323"/>
              <a:ext cx="1512000" cy="3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6" name="Rectangle 15"/>
            <p:cNvSpPr/>
            <p:nvPr userDrawn="1"/>
          </p:nvSpPr>
          <p:spPr>
            <a:xfrm>
              <a:off x="1511999" y="6336323"/>
              <a:ext cx="1512000" cy="3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7" name="Rectangle 16"/>
            <p:cNvSpPr/>
            <p:nvPr userDrawn="1"/>
          </p:nvSpPr>
          <p:spPr>
            <a:xfrm>
              <a:off x="3021900" y="6336323"/>
              <a:ext cx="1512000" cy="3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8" name="Rectangle 17"/>
            <p:cNvSpPr/>
            <p:nvPr userDrawn="1"/>
          </p:nvSpPr>
          <p:spPr>
            <a:xfrm>
              <a:off x="4531801" y="6336323"/>
              <a:ext cx="1512000" cy="3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19" name="Rectangle 18"/>
            <p:cNvSpPr/>
            <p:nvPr userDrawn="1"/>
          </p:nvSpPr>
          <p:spPr>
            <a:xfrm>
              <a:off x="6041702" y="6336323"/>
              <a:ext cx="1512000" cy="360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sp>
          <p:nvSpPr>
            <p:cNvPr id="20" name="Rectangle 19"/>
            <p:cNvSpPr/>
            <p:nvPr userDrawn="1"/>
          </p:nvSpPr>
          <p:spPr>
            <a:xfrm>
              <a:off x="7549504" y="6336323"/>
              <a:ext cx="1512000" cy="36000"/>
            </a:xfrm>
            <a:prstGeom prst="rect">
              <a:avLst/>
            </a:prstGeom>
            <a:solidFill>
              <a:srgbClr val="E600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a:ea typeface="+mn-ea"/>
                <a:cs typeface="+mn-cs"/>
              </a:endParaRPr>
            </a:p>
          </p:txBody>
        </p:sp>
      </p:grp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63842" y="6489666"/>
            <a:ext cx="1274582" cy="258931"/>
          </a:xfrm>
          <a:prstGeom prst="rect">
            <a:avLst/>
          </a:prstGeom>
        </p:spPr>
      </p:pic>
      <p:sp>
        <p:nvSpPr>
          <p:cNvPr id="11" name="Slide Number Placeholder 4"/>
          <p:cNvSpPr>
            <a:spLocks noGrp="1"/>
          </p:cNvSpPr>
          <p:nvPr>
            <p:ph type="sldNum" sz="quarter" idx="4"/>
          </p:nvPr>
        </p:nvSpPr>
        <p:spPr>
          <a:xfrm>
            <a:off x="7380324" y="6470652"/>
            <a:ext cx="1543050" cy="365125"/>
          </a:xfrm>
          <a:prstGeom prst="rect">
            <a:avLst/>
          </a:prstGeom>
        </p:spPr>
        <p:txBody>
          <a:bodyPr/>
          <a:lstStyle>
            <a:lvl1pPr algn="r">
              <a:defRPr sz="825" b="0" i="0">
                <a:latin typeface="Calibri Light" panose="020F0302020204030204" pitchFamily="34" charset="0"/>
                <a:cs typeface="Calibri Light" panose="020F0302020204030204" pitchFamily="34" charset="0"/>
              </a:defRPr>
            </a:lvl1pPr>
          </a:lstStyle>
          <a:p>
            <a:fld id="{DB5C32B5-3847-4BEF-9DBF-86502FC86C25}" type="slidenum">
              <a:rPr lang="en-US" smtClean="0"/>
              <a:pPr/>
              <a:t>‹#›</a:t>
            </a:fld>
            <a:endParaRPr lang="en-US"/>
          </a:p>
        </p:txBody>
      </p:sp>
    </p:spTree>
    <p:extLst>
      <p:ext uri="{BB962C8B-B14F-4D97-AF65-F5344CB8AC3E}">
        <p14:creationId xmlns:p14="http://schemas.microsoft.com/office/powerpoint/2010/main" val="2610524628"/>
      </p:ext>
    </p:extLst>
  </p:cSld>
  <p:clrMap bg1="lt1" tx1="dk1" bg2="lt2" tx2="dk2" accent1="accent1" accent2="accent2" accent3="accent3" accent4="accent4" accent5="accent5" accent6="accent6" hlink="hlink" folHlink="folHlink"/>
  <p:sldLayoutIdLst>
    <p:sldLayoutId id="2147484360" r:id="rId1"/>
    <p:sldLayoutId id="2147484361" r:id="rId2"/>
    <p:sldLayoutId id="2147484362" r:id="rId3"/>
    <p:sldLayoutId id="2147484364" r:id="rId4"/>
  </p:sldLayoutIdLst>
  <p:hf hdr="0" ftr="0" dt="0"/>
  <p:txStyles>
    <p:titleStyle>
      <a:lvl1pPr algn="l" rtl="0" eaLnBrk="1" fontAlgn="base" hangingPunct="1">
        <a:spcBef>
          <a:spcPct val="0"/>
        </a:spcBef>
        <a:spcAft>
          <a:spcPct val="0"/>
        </a:spcAft>
        <a:defRPr sz="1800" kern="1200">
          <a:solidFill>
            <a:schemeClr val="accent1"/>
          </a:solidFill>
          <a:latin typeface="+mj-lt"/>
          <a:ea typeface="ＭＳ Ｐゴシック" charset="-128"/>
          <a:cs typeface="ＭＳ Ｐゴシック" charset="-128"/>
        </a:defRPr>
      </a:lvl1pPr>
      <a:lvl2pPr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2pPr>
      <a:lvl3pPr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3pPr>
      <a:lvl4pPr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4pPr>
      <a:lvl5pPr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5pPr>
      <a:lvl6pPr marL="342900"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6pPr>
      <a:lvl7pPr marL="685800"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7pPr>
      <a:lvl8pPr marL="1028700"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8pPr>
      <a:lvl9pPr marL="1371600" algn="l" rtl="0" eaLnBrk="1" fontAlgn="base" hangingPunct="1">
        <a:spcBef>
          <a:spcPct val="0"/>
        </a:spcBef>
        <a:spcAft>
          <a:spcPct val="0"/>
        </a:spcAft>
        <a:defRPr sz="1800">
          <a:solidFill>
            <a:schemeClr val="accent1"/>
          </a:solidFill>
          <a:latin typeface="Calibri" charset="0"/>
          <a:ea typeface="ＭＳ Ｐゴシック" charset="-128"/>
          <a:cs typeface="ＭＳ Ｐゴシック" charset="-128"/>
        </a:defRPr>
      </a:lvl9pPr>
    </p:titleStyle>
    <p:bodyStyle>
      <a:lvl1pPr marL="257175" indent="-257175" algn="l" rtl="0" eaLnBrk="1" fontAlgn="base" hangingPunct="1">
        <a:spcBef>
          <a:spcPct val="20000"/>
        </a:spcBef>
        <a:spcAft>
          <a:spcPct val="0"/>
        </a:spcAft>
        <a:buClr>
          <a:srgbClr val="577CBE"/>
        </a:buClr>
        <a:buSzPct val="110000"/>
        <a:buFont typeface="Arial" pitchFamily="34" charset="0"/>
        <a:buChar char="•"/>
        <a:defRPr sz="1500" kern="1200">
          <a:solidFill>
            <a:schemeClr val="tx1"/>
          </a:solidFill>
          <a:latin typeface="+mn-lt"/>
          <a:ea typeface="ＭＳ Ｐゴシック" charset="-128"/>
          <a:cs typeface="ＭＳ Ｐゴシック" charset="-128"/>
        </a:defRPr>
      </a:lvl1pPr>
      <a:lvl2pPr marL="557213" indent="-214313" algn="l" rtl="0" eaLnBrk="1" fontAlgn="base" hangingPunct="1">
        <a:spcBef>
          <a:spcPct val="20000"/>
        </a:spcBef>
        <a:spcAft>
          <a:spcPct val="0"/>
        </a:spcAft>
        <a:buClr>
          <a:srgbClr val="577CBE"/>
        </a:buClr>
        <a:buSzPct val="110000"/>
        <a:buFont typeface="Arial" pitchFamily="34" charset="0"/>
        <a:buChar char="•"/>
        <a:defRPr kern="1200">
          <a:solidFill>
            <a:schemeClr val="tx1"/>
          </a:solidFill>
          <a:latin typeface="+mn-lt"/>
          <a:ea typeface="ＭＳ Ｐゴシック" charset="-128"/>
          <a:cs typeface="+mn-cs"/>
        </a:defRPr>
      </a:lvl2pPr>
      <a:lvl3pPr marL="857250" indent="-171450" algn="l" rtl="0" eaLnBrk="1" fontAlgn="base" hangingPunct="1">
        <a:spcBef>
          <a:spcPct val="20000"/>
        </a:spcBef>
        <a:spcAft>
          <a:spcPct val="0"/>
        </a:spcAft>
        <a:buClr>
          <a:srgbClr val="577CBE"/>
        </a:buClr>
        <a:buSzPct val="110000"/>
        <a:buFont typeface="Arial" pitchFamily="34" charset="0"/>
        <a:buChar char="•"/>
        <a:defRPr sz="1200" kern="1200">
          <a:solidFill>
            <a:schemeClr val="tx1"/>
          </a:solidFill>
          <a:latin typeface="+mn-lt"/>
          <a:ea typeface="ＭＳ Ｐゴシック" charset="-128"/>
          <a:cs typeface="+mn-cs"/>
        </a:defRPr>
      </a:lvl3pPr>
      <a:lvl4pPr marL="1200150" indent="-171450" algn="l" rtl="0" eaLnBrk="1" fontAlgn="base" hangingPunct="1">
        <a:spcBef>
          <a:spcPct val="20000"/>
        </a:spcBef>
        <a:spcAft>
          <a:spcPct val="0"/>
        </a:spcAft>
        <a:buClr>
          <a:srgbClr val="577CBE"/>
        </a:buClr>
        <a:buSzPct val="110000"/>
        <a:buFont typeface="Arial" pitchFamily="34" charset="0"/>
        <a:buChar char="•"/>
        <a:defRPr sz="1050" kern="1200">
          <a:solidFill>
            <a:schemeClr val="tx1"/>
          </a:solidFill>
          <a:latin typeface="+mn-lt"/>
          <a:ea typeface="ＭＳ Ｐゴシック" charset="-128"/>
          <a:cs typeface="+mn-cs"/>
        </a:defRPr>
      </a:lvl4pPr>
      <a:lvl5pPr marL="1543050" indent="-171450" algn="l" rtl="0" eaLnBrk="1" fontAlgn="base" hangingPunct="1">
        <a:spcBef>
          <a:spcPct val="20000"/>
        </a:spcBef>
        <a:spcAft>
          <a:spcPct val="0"/>
        </a:spcAft>
        <a:buClr>
          <a:srgbClr val="577CBE"/>
        </a:buClr>
        <a:buSzPct val="110000"/>
        <a:buFont typeface="Arial" pitchFamily="34" charset="0"/>
        <a:buChar char="•"/>
        <a:defRPr sz="1050" kern="1200">
          <a:solidFill>
            <a:schemeClr val="tx1"/>
          </a:solidFill>
          <a:latin typeface="+mn-lt"/>
          <a:ea typeface="ＭＳ Ｐゴシック" charset="-128"/>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556792"/>
            <a:ext cx="7848872" cy="541338"/>
          </a:xfrm>
        </p:spPr>
        <p:txBody>
          <a:bodyPr/>
          <a:lstStyle/>
          <a:p>
            <a:r>
              <a:rPr lang="en-GB" dirty="0"/>
              <a:t>APPLYING FOR </a:t>
            </a:r>
            <a:r>
              <a:rPr lang="en-GB" dirty="0" err="1"/>
              <a:t>MLP</a:t>
            </a:r>
            <a:r>
              <a:rPr lang="en-GB" dirty="0"/>
              <a:t> 2019</a:t>
            </a:r>
            <a:br>
              <a:rPr lang="en-GB" sz="1600" dirty="0"/>
            </a:br>
            <a:r>
              <a:rPr lang="en-GB" sz="1600" dirty="0"/>
              <a:t>We’re delighted that you would like to apply for this very special development opportunity.  Please tell us your name, job role, company, email address and the location you’re applying for</a:t>
            </a:r>
            <a:br>
              <a:rPr lang="en-GB" sz="1600" dirty="0"/>
            </a:br>
            <a:r>
              <a:rPr lang="en-GB" sz="1600" dirty="0"/>
              <a:t>NAME:</a:t>
            </a:r>
            <a:br>
              <a:rPr lang="en-GB" sz="1600" dirty="0"/>
            </a:br>
            <a:r>
              <a:rPr lang="en-GB" sz="1600" dirty="0"/>
              <a:t>JOB ROLE:</a:t>
            </a:r>
            <a:br>
              <a:rPr lang="en-GB" sz="1600" dirty="0"/>
            </a:br>
            <a:r>
              <a:rPr lang="en-GB" sz="1600" dirty="0"/>
              <a:t>COMPANY:</a:t>
            </a:r>
            <a:br>
              <a:rPr lang="en-GB" sz="1600" dirty="0"/>
            </a:br>
            <a:r>
              <a:rPr lang="en-GB" sz="1600" dirty="0"/>
              <a:t>EMAIL ADDRESS:</a:t>
            </a:r>
            <a:br>
              <a:rPr lang="en-GB" sz="1600" dirty="0"/>
            </a:br>
            <a:r>
              <a:rPr lang="en-GB" sz="1600" dirty="0">
                <a:solidFill>
                  <a:schemeClr val="tx1"/>
                </a:solidFill>
              </a:rPr>
              <a:t>LOCATION</a:t>
            </a:r>
            <a:r>
              <a:rPr lang="en-GB" sz="1600">
                <a:solidFill>
                  <a:schemeClr val="tx1"/>
                </a:solidFill>
              </a:rPr>
              <a:t>: </a:t>
            </a:r>
            <a:r>
              <a:rPr lang="en-GB" sz="1600">
                <a:solidFill>
                  <a:srgbClr val="FF0000"/>
                </a:solidFill>
              </a:rPr>
              <a:t>USA – NEW YORK</a:t>
            </a:r>
            <a:endParaRPr lang="en-GB" sz="1600" dirty="0">
              <a:solidFill>
                <a:srgbClr val="FF0000"/>
              </a:solidFill>
            </a:endParaRPr>
          </a:p>
        </p:txBody>
      </p:sp>
      <p:sp>
        <p:nvSpPr>
          <p:cNvPr id="7" name="TextBox 6">
            <a:extLst>
              <a:ext uri="{FF2B5EF4-FFF2-40B4-BE49-F238E27FC236}">
                <a16:creationId xmlns:a16="http://schemas.microsoft.com/office/drawing/2014/main" id="{64A6587E-C858-4EC8-961A-17207AB69FEB}"/>
              </a:ext>
            </a:extLst>
          </p:cNvPr>
          <p:cNvSpPr txBox="1"/>
          <p:nvPr/>
        </p:nvSpPr>
        <p:spPr>
          <a:xfrm>
            <a:off x="359532" y="3059663"/>
            <a:ext cx="8532948" cy="3754874"/>
          </a:xfrm>
          <a:prstGeom prst="rect">
            <a:avLst/>
          </a:prstGeom>
          <a:noFill/>
        </p:spPr>
        <p:txBody>
          <a:bodyPr wrap="square" rtlCol="0">
            <a:spAutoFit/>
          </a:bodyPr>
          <a:lstStyle/>
          <a:p>
            <a:r>
              <a:rPr lang="en-GB" sz="1400" b="1" dirty="0"/>
              <a:t>We’ll consider your application based on your answers to a few questions.  Before you do that, we would like to share a few important points about MLP:</a:t>
            </a:r>
          </a:p>
          <a:p>
            <a:r>
              <a:rPr lang="en-GB" sz="1400" dirty="0"/>
              <a:t>MLP is founded on the belief that personal growth is achieved through shared experience – it helps us appreciate what is possible, what we are capable of and to work out what we need to do about it.  This is why MLP shares perspectives from great marketing leaders who join as guests, expert guest contributors, leadership coaches who are with you all the way and of course you as part of the MLP community.  It’s you and the mindset you bring that can make all the difference.  </a:t>
            </a:r>
          </a:p>
          <a:p>
            <a:endParaRPr lang="en-GB" sz="1400" dirty="0"/>
          </a:p>
          <a:p>
            <a:r>
              <a:rPr lang="en-GB" sz="1400" dirty="0"/>
              <a:t>You can expect to be inspired, stretched and challenged on MLP and you get out of it what you put in.  This means:</a:t>
            </a:r>
          </a:p>
          <a:p>
            <a:pPr marL="285750" indent="-285750">
              <a:buFont typeface="Arial" panose="020B0604020202020204" pitchFamily="34" charset="0"/>
              <a:buChar char="•"/>
            </a:pPr>
            <a:r>
              <a:rPr lang="en-GB" sz="1400" b="1" dirty="0"/>
              <a:t>Being open </a:t>
            </a:r>
            <a:r>
              <a:rPr lang="en-GB" sz="1400" dirty="0"/>
              <a:t>to considering new and different ways of looking at the world (and perhaps yourself!);</a:t>
            </a:r>
          </a:p>
          <a:p>
            <a:pPr marL="285750" indent="-285750">
              <a:buFont typeface="Arial" panose="020B0604020202020204" pitchFamily="34" charset="0"/>
              <a:buChar char="•"/>
            </a:pPr>
            <a:r>
              <a:rPr lang="en-GB" sz="1400" b="1" dirty="0"/>
              <a:t>Being generous </a:t>
            </a:r>
            <a:r>
              <a:rPr lang="en-GB" sz="1400" dirty="0"/>
              <a:t>in sharing your expertise and experience;</a:t>
            </a:r>
          </a:p>
          <a:p>
            <a:pPr marL="285750" indent="-285750">
              <a:buFont typeface="Arial" panose="020B0604020202020204" pitchFamily="34" charset="0"/>
              <a:buChar char="•"/>
            </a:pPr>
            <a:r>
              <a:rPr lang="en-GB" sz="1400" b="1" dirty="0"/>
              <a:t>Being brave </a:t>
            </a:r>
            <a:r>
              <a:rPr lang="en-GB" sz="1400" dirty="0"/>
              <a:t>as you explore who you are as a leader;</a:t>
            </a:r>
          </a:p>
          <a:p>
            <a:pPr marL="285750" indent="-285750">
              <a:buFont typeface="Arial" panose="020B0604020202020204" pitchFamily="34" charset="0"/>
              <a:buChar char="•"/>
            </a:pPr>
            <a:r>
              <a:rPr lang="en-GB" sz="1400" b="1" dirty="0"/>
              <a:t>Being bold </a:t>
            </a:r>
            <a:r>
              <a:rPr lang="en-GB" sz="1400" dirty="0"/>
              <a:t>as you consider the leader you want to be and;</a:t>
            </a:r>
          </a:p>
          <a:p>
            <a:pPr marL="285750" indent="-285750">
              <a:buFont typeface="Arial" panose="020B0604020202020204" pitchFamily="34" charset="0"/>
              <a:buChar char="•"/>
            </a:pPr>
            <a:r>
              <a:rPr lang="en-GB" sz="1400" b="1" dirty="0"/>
              <a:t>Being encouraging</a:t>
            </a:r>
            <a:r>
              <a:rPr lang="en-GB" sz="1400" dirty="0"/>
              <a:t> of and </a:t>
            </a:r>
            <a:r>
              <a:rPr lang="en-GB" sz="1400" b="1" dirty="0"/>
              <a:t>supportive</a:t>
            </a:r>
            <a:r>
              <a:rPr lang="en-GB" sz="1400" dirty="0"/>
              <a:t> to others.</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p:txBody>
      </p:sp>
    </p:spTree>
    <p:extLst>
      <p:ext uri="{BB962C8B-B14F-4D97-AF65-F5344CB8AC3E}">
        <p14:creationId xmlns:p14="http://schemas.microsoft.com/office/powerpoint/2010/main" val="32772397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4A6587E-C858-4EC8-961A-17207AB69FEB}"/>
              </a:ext>
            </a:extLst>
          </p:cNvPr>
          <p:cNvSpPr txBox="1"/>
          <p:nvPr/>
        </p:nvSpPr>
        <p:spPr>
          <a:xfrm>
            <a:off x="251520" y="980728"/>
            <a:ext cx="7596844" cy="4616648"/>
          </a:xfrm>
          <a:prstGeom prst="rect">
            <a:avLst/>
          </a:prstGeom>
          <a:noFill/>
        </p:spPr>
        <p:txBody>
          <a:bodyPr wrap="square" rtlCol="0">
            <a:spAutoFit/>
          </a:bodyPr>
          <a:lstStyle/>
          <a:p>
            <a:r>
              <a:rPr lang="en-GB" sz="1400" b="1" dirty="0"/>
              <a:t>Please fill in the boxes below and click submit when you’re done.</a:t>
            </a:r>
            <a:endParaRPr lang="en-GB" sz="1400" dirty="0"/>
          </a:p>
          <a:p>
            <a:br>
              <a:rPr lang="en-GB" sz="1400" dirty="0"/>
            </a:br>
            <a:r>
              <a:rPr lang="en-GB" sz="1400" b="1" i="1" dirty="0"/>
              <a:t>Why</a:t>
            </a:r>
            <a:r>
              <a:rPr lang="en-GB" sz="1400" b="1" dirty="0"/>
              <a:t> is now the right time for you?  </a:t>
            </a:r>
            <a:r>
              <a:rPr lang="en-GB" sz="1400" dirty="0"/>
              <a:t>We would love to hear about your hopes and ambitions for the future and the role that you think MLP will play in making that future happen</a:t>
            </a:r>
          </a:p>
          <a:p>
            <a:endParaRPr lang="en-GB" sz="1400" dirty="0"/>
          </a:p>
          <a:p>
            <a:endParaRPr lang="en-GB" sz="1400" dirty="0"/>
          </a:p>
          <a:p>
            <a:endParaRPr lang="en-GB" sz="1400" dirty="0"/>
          </a:p>
          <a:p>
            <a:endParaRPr lang="en-GB" sz="1400" dirty="0"/>
          </a:p>
          <a:p>
            <a:endParaRPr lang="en-GB" sz="1400" dirty="0"/>
          </a:p>
          <a:p>
            <a:r>
              <a:rPr lang="en-GB" sz="1400" b="1" i="1" dirty="0"/>
              <a:t>What </a:t>
            </a:r>
            <a:r>
              <a:rPr lang="en-GB" sz="1400" b="1" dirty="0"/>
              <a:t>expertise and experience will you bring to the MLP community?</a:t>
            </a:r>
          </a:p>
          <a:p>
            <a:endParaRPr lang="en-GB" sz="1400" dirty="0"/>
          </a:p>
          <a:p>
            <a:endParaRPr lang="en-GB" sz="1400" dirty="0"/>
          </a:p>
          <a:p>
            <a:endParaRPr lang="en-GB" sz="1400" dirty="0"/>
          </a:p>
          <a:p>
            <a:endParaRPr lang="en-GB" sz="1400" dirty="0"/>
          </a:p>
          <a:p>
            <a:endParaRPr lang="en-GB" sz="1400" dirty="0"/>
          </a:p>
          <a:p>
            <a:r>
              <a:rPr lang="en-GB" sz="1400" b="1" i="1" dirty="0"/>
              <a:t>Who</a:t>
            </a:r>
            <a:r>
              <a:rPr lang="en-GB" sz="1400" b="1" dirty="0"/>
              <a:t> is supporting your application? </a:t>
            </a:r>
          </a:p>
          <a:p>
            <a:r>
              <a:rPr lang="en-GB" sz="1400" dirty="0"/>
              <a:t>Name:</a:t>
            </a:r>
          </a:p>
          <a:p>
            <a:r>
              <a:rPr lang="en-GB" sz="1400" dirty="0"/>
              <a:t>Title:</a:t>
            </a:r>
          </a:p>
          <a:p>
            <a:r>
              <a:rPr lang="en-GB" sz="1400" dirty="0"/>
              <a:t>Why: (please include a few words directly from your supporter here)</a:t>
            </a:r>
          </a:p>
          <a:p>
            <a:endParaRPr lang="en-GB" sz="1400" dirty="0"/>
          </a:p>
          <a:p>
            <a:endParaRPr lang="en-GB" sz="1400" dirty="0"/>
          </a:p>
        </p:txBody>
      </p:sp>
    </p:spTree>
    <p:extLst>
      <p:ext uri="{BB962C8B-B14F-4D97-AF65-F5344CB8AC3E}">
        <p14:creationId xmlns:p14="http://schemas.microsoft.com/office/powerpoint/2010/main" val="26040145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4A6587E-C858-4EC8-961A-17207AB69FEB}"/>
              </a:ext>
            </a:extLst>
          </p:cNvPr>
          <p:cNvSpPr txBox="1"/>
          <p:nvPr/>
        </p:nvSpPr>
        <p:spPr>
          <a:xfrm>
            <a:off x="359532" y="1520788"/>
            <a:ext cx="7596844" cy="3970318"/>
          </a:xfrm>
          <a:prstGeom prst="rect">
            <a:avLst/>
          </a:prstGeom>
          <a:noFill/>
        </p:spPr>
        <p:txBody>
          <a:bodyPr wrap="square" rtlCol="0">
            <a:spAutoFit/>
          </a:bodyPr>
          <a:lstStyle/>
          <a:p>
            <a:r>
              <a:rPr lang="en-GB" sz="1400" b="1" dirty="0"/>
              <a:t>Thanks for applying to attend MLP, we will confirm via email if you have been accepted at least four weeks prior to the start of the first module.  In the meantime, do please make sure that you have space in your calendar reserved for all the dates.</a:t>
            </a:r>
          </a:p>
          <a:p>
            <a:endParaRPr lang="en-GB" sz="1400" b="1" dirty="0"/>
          </a:p>
          <a:p>
            <a:endParaRPr lang="en-GB" sz="1400" b="1" dirty="0"/>
          </a:p>
          <a:p>
            <a:r>
              <a:rPr lang="en-GB" sz="1400" b="1" dirty="0"/>
              <a:t>Here are a couple of things you need to know about payment and cancellations:</a:t>
            </a:r>
          </a:p>
          <a:p>
            <a:pPr lvl="0" eaLnBrk="0" hangingPunct="0"/>
            <a:endParaRPr lang="en-US" altLang="en-US"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0" eaLnBrk="0" hangingPunct="0"/>
            <a:r>
              <a:rPr lang="en-US" altLang="en-US" sz="1400" dirty="0">
                <a:latin typeface="Calibri" panose="020F0502020204030204" pitchFamily="34" charset="0"/>
                <a:ea typeface="Times New Roman" panose="02020603050405020304" pitchFamily="18" charset="0"/>
                <a:cs typeface="Calibri" panose="020F0502020204030204" pitchFamily="34" charset="0"/>
              </a:rPr>
              <a:t>Full payment must be received before the first module. </a:t>
            </a:r>
            <a:r>
              <a:rPr lang="en-US" alt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Cancellations made two months before the start date of module one will be charged a 30% administration charge. Cancellations made any time after this date will be charged the full fee, however a substitute for your place will be welcomed if they meet the application criteria. </a:t>
            </a:r>
            <a:endParaRPr lang="en-GB" altLang="en-US" sz="1100" dirty="0"/>
          </a:p>
          <a:p>
            <a:pPr lvl="0" eaLnBrk="0" hangingPunct="0"/>
            <a:r>
              <a:rPr lang="en-US" altLang="en-US"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GB" altLang="en-US" sz="1400" dirty="0"/>
          </a:p>
          <a:p>
            <a:endParaRPr lang="en-GB" sz="1400" b="1" dirty="0"/>
          </a:p>
          <a:p>
            <a:endParaRPr lang="en-GB" sz="1400" b="1" dirty="0"/>
          </a:p>
          <a:p>
            <a:endParaRPr lang="en-GB" sz="1400" b="1" dirty="0"/>
          </a:p>
          <a:p>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p:txBody>
      </p:sp>
    </p:spTree>
    <p:extLst>
      <p:ext uri="{BB962C8B-B14F-4D97-AF65-F5344CB8AC3E}">
        <p14:creationId xmlns:p14="http://schemas.microsoft.com/office/powerpoint/2010/main" val="177199537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5_Title Slide with logo">
  <a:themeElements>
    <a:clrScheme name="MLP2010">
      <a:dk1>
        <a:srgbClr val="333333"/>
      </a:dk1>
      <a:lt1>
        <a:srgbClr val="FFFFFF"/>
      </a:lt1>
      <a:dk2>
        <a:srgbClr val="BFD630"/>
      </a:dk2>
      <a:lt2>
        <a:srgbClr val="FDB813"/>
      </a:lt2>
      <a:accent1>
        <a:srgbClr val="E30782"/>
      </a:accent1>
      <a:accent2>
        <a:srgbClr val="ED1B24"/>
      </a:accent2>
      <a:accent3>
        <a:srgbClr val="87C540"/>
      </a:accent3>
      <a:accent4>
        <a:srgbClr val="F68C1F"/>
      </a:accent4>
      <a:accent5>
        <a:srgbClr val="BE1D7A"/>
      </a:accent5>
      <a:accent6>
        <a:srgbClr val="FFFFFF"/>
      </a:accent6>
      <a:hlink>
        <a:srgbClr val="BE1D7A"/>
      </a:hlink>
      <a:folHlink>
        <a:srgbClr val="74BEEA"/>
      </a:folHlink>
    </a:clrScheme>
    <a:fontScheme name="3_Title Slide with logo">
      <a:majorFont>
        <a:latin typeface="Trade Gothic LT Std"/>
        <a:ea typeface=""/>
        <a:cs typeface=""/>
      </a:majorFont>
      <a:minorFont>
        <a:latin typeface="Trade Gothic 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Title Slide with log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Title Slide with log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Title Slide with log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Title Slide with log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Title Slide with 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Title Slide with 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Title Slide with 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Title Slide with logo 8">
        <a:dk1>
          <a:srgbClr val="3A3AAE"/>
        </a:dk1>
        <a:lt1>
          <a:srgbClr val="FFFFFF"/>
        </a:lt1>
        <a:dk2>
          <a:srgbClr val="3A3AAE"/>
        </a:dk2>
        <a:lt2>
          <a:srgbClr val="808080"/>
        </a:lt2>
        <a:accent1>
          <a:srgbClr val="74BEEA"/>
        </a:accent1>
        <a:accent2>
          <a:srgbClr val="ED145A"/>
        </a:accent2>
        <a:accent3>
          <a:srgbClr val="FFFFFF"/>
        </a:accent3>
        <a:accent4>
          <a:srgbClr val="303094"/>
        </a:accent4>
        <a:accent5>
          <a:srgbClr val="BCDBF3"/>
        </a:accent5>
        <a:accent6>
          <a:srgbClr val="D71151"/>
        </a:accent6>
        <a:hlink>
          <a:srgbClr val="FAA61A"/>
        </a:hlink>
        <a:folHlink>
          <a:srgbClr val="A6CE39"/>
        </a:folHlink>
      </a:clrScheme>
      <a:clrMap bg1="lt1" tx1="dk1" bg2="lt2" tx2="dk2" accent1="accent1" accent2="accent2" accent3="accent3" accent4="accent4" accent5="accent5" accent6="accent6" hlink="hlink" folHlink="folHlink"/>
    </a:extraClrScheme>
    <a:extraClrScheme>
      <a:clrScheme name="3_Title Slide with logo 9">
        <a:dk1>
          <a:srgbClr val="3A3AAE"/>
        </a:dk1>
        <a:lt1>
          <a:srgbClr val="FFFFFF"/>
        </a:lt1>
        <a:dk2>
          <a:srgbClr val="3A3AAE"/>
        </a:dk2>
        <a:lt2>
          <a:srgbClr val="808080"/>
        </a:lt2>
        <a:accent1>
          <a:srgbClr val="74BEEA"/>
        </a:accent1>
        <a:accent2>
          <a:srgbClr val="ED145A"/>
        </a:accent2>
        <a:accent3>
          <a:srgbClr val="FFFFFF"/>
        </a:accent3>
        <a:accent4>
          <a:srgbClr val="303094"/>
        </a:accent4>
        <a:accent5>
          <a:srgbClr val="BCDBF3"/>
        </a:accent5>
        <a:accent6>
          <a:srgbClr val="D71151"/>
        </a:accent6>
        <a:hlink>
          <a:srgbClr val="74BEEA"/>
        </a:hlink>
        <a:folHlink>
          <a:srgbClr val="74BE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14 EXTERNAL PPT Template general">
  <a:themeElements>
    <a:clrScheme name="Custom 10">
      <a:dk1>
        <a:srgbClr val="4D4D4D"/>
      </a:dk1>
      <a:lt1>
        <a:sysClr val="window" lastClr="FFFFFF"/>
      </a:lt1>
      <a:dk2>
        <a:srgbClr val="4D4D4D"/>
      </a:dk2>
      <a:lt2>
        <a:srgbClr val="005CAB"/>
      </a:lt2>
      <a:accent1>
        <a:srgbClr val="005CAB"/>
      </a:accent1>
      <a:accent2>
        <a:srgbClr val="3397D3"/>
      </a:accent2>
      <a:accent3>
        <a:srgbClr val="577CBE"/>
      </a:accent3>
      <a:accent4>
        <a:srgbClr val="67B649"/>
      </a:accent4>
      <a:accent5>
        <a:srgbClr val="FAAF32"/>
      </a:accent5>
      <a:accent6>
        <a:srgbClr val="C8242B"/>
      </a:accent6>
      <a:hlink>
        <a:srgbClr val="3397D3"/>
      </a:hlink>
      <a:folHlink>
        <a:srgbClr val="502D5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rgbClr val="577CBE"/>
          </a:buClr>
          <a:buSzPct val="110000"/>
          <a:buFont typeface="Arial" pitchFamily="34" charset="0"/>
          <a:buChar char="•"/>
          <a:tabLst/>
          <a:defRPr kumimoji="0" sz="2000" b="0" i="0" u="none" strike="noStrike" kern="1200" cap="none" spc="0" normalizeH="0" baseline="0" noProof="0" smtClean="0">
            <a:ln>
              <a:noFill/>
            </a:ln>
            <a:solidFill>
              <a:schemeClr val="tx1"/>
            </a:solidFill>
            <a:effectLst/>
            <a:uLnTx/>
            <a:uFillTx/>
            <a:latin typeface="+mn-lt"/>
            <a:ea typeface="ＭＳ Ｐゴシック" charset="-128"/>
            <a:cs typeface="ＭＳ Ｐゴシック" charset="-128"/>
          </a:defRPr>
        </a:defPPr>
      </a:lstStyle>
    </a:txDef>
  </a:objectDefaults>
  <a:extraClrSchemeLst/>
  <a:extLst>
    <a:ext uri="{05A4C25C-085E-4340-85A3-A5531E510DB2}">
      <thm15:themeFamily xmlns:thm15="http://schemas.microsoft.com/office/thememl/2012/main" name="2014 EXTERNAL PPT Template general.pptx" id="{3F3774D7-E988-4A8D-A3F5-B58516A7B79D}" vid="{07F23391-D35A-45ED-9EDA-B5DA9476F9D8}"/>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48860</TotalTime>
  <Words>5635</Words>
  <Application>Microsoft Office PowerPoint</Application>
  <PresentationFormat>On-screen Show (4:3)</PresentationFormat>
  <Paragraphs>272</Paragraphs>
  <Slides>3</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ＭＳ Ｐゴシック</vt:lpstr>
      <vt:lpstr>Arial</vt:lpstr>
      <vt:lpstr>Calibri</vt:lpstr>
      <vt:lpstr>Calibri Light</vt:lpstr>
      <vt:lpstr>Times New Roman</vt:lpstr>
      <vt:lpstr>Trade Gothic LT Std</vt:lpstr>
      <vt:lpstr>Verdana</vt:lpstr>
      <vt:lpstr>5_Title Slide with logo</vt:lpstr>
      <vt:lpstr>2014 EXTERNAL PPT Template general</vt:lpstr>
      <vt:lpstr>APPLYING FOR MLP 2019 We’re delighted that you would like to apply for this very special development opportunity.  Please tell us your name, job role, company, email address and the location you’re applying for NAME: JOB ROLE: COMPANY: EMAIL ADDRESS: LOCATION: USA – NEW YORK</vt:lpstr>
      <vt:lpstr>PowerPoint Presentation</vt:lpstr>
      <vt:lpstr>PowerPoint Presentation</vt:lpstr>
    </vt:vector>
  </TitlesOfParts>
  <Company>Brand Learning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Nikki</dc:creator>
  <cp:lastModifiedBy>Anya Dubiel</cp:lastModifiedBy>
  <cp:revision>684</cp:revision>
  <cp:lastPrinted>2018-05-31T10:03:12Z</cp:lastPrinted>
  <dcterms:created xsi:type="dcterms:W3CDTF">2007-02-06T10:44:20Z</dcterms:created>
  <dcterms:modified xsi:type="dcterms:W3CDTF">2018-11-30T16:57:59Z</dcterms:modified>
</cp:coreProperties>
</file>